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305" r:id="rId28"/>
    <p:sldId id="306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</p:sldIdLst>
  <p:sldSz cx="18288000" cy="10287000"/>
  <p:notesSz cx="6858000" cy="9144000"/>
  <p:embeddedFontLst>
    <p:embeddedFont>
      <p:font typeface="Cabin" panose="020B0604020202020204" charset="0"/>
      <p:regular r:id="rId53"/>
    </p:embeddedFont>
    <p:embeddedFont>
      <p:font typeface="Cabin Bold" panose="020B0604020202020204" charset="0"/>
      <p:regular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DejaVu Serif" panose="020B0604020202020204" charset="0"/>
      <p:regular r:id="rId59"/>
    </p:embeddedFont>
    <p:embeddedFont>
      <p:font typeface="DejaVu Serif Bold" panose="020B0604020202020204" charset="0"/>
      <p:regular r:id="rId60"/>
    </p:embeddedFont>
    <p:embeddedFont>
      <p:font typeface="Faustina Bold" panose="020B0604020202020204" charset="0"/>
      <p:regular r:id="rId61"/>
    </p:embeddedFont>
    <p:embeddedFont>
      <p:font typeface="Noto Serif Display" panose="020B0604020202020204"/>
      <p:regular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3447" autoAdjust="0"/>
  </p:normalViewPr>
  <p:slideViewPr>
    <p:cSldViewPr>
      <p:cViewPr varScale="1">
        <p:scale>
          <a:sx n="53" d="100"/>
          <a:sy n="53" d="100"/>
        </p:scale>
        <p:origin x="80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8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ần Văn Hiếu" userId="838c30dc-8c26-4234-8a90-a211add00a8b" providerId="ADAL" clId="{F8B07BC9-E064-4D04-B30F-ED334B4F6A7A}"/>
    <pc:docChg chg="undo custSel modSld">
      <pc:chgData name="Trần Văn Hiếu" userId="838c30dc-8c26-4234-8a90-a211add00a8b" providerId="ADAL" clId="{F8B07BC9-E064-4D04-B30F-ED334B4F6A7A}" dt="2025-08-03T12:17:08.378" v="5" actId="14100"/>
      <pc:docMkLst>
        <pc:docMk/>
      </pc:docMkLst>
      <pc:sldChg chg="modSp mod">
        <pc:chgData name="Trần Văn Hiếu" userId="838c30dc-8c26-4234-8a90-a211add00a8b" providerId="ADAL" clId="{F8B07BC9-E064-4D04-B30F-ED334B4F6A7A}" dt="2025-08-03T12:17:08.378" v="5" actId="14100"/>
        <pc:sldMkLst>
          <pc:docMk/>
          <pc:sldMk cId="0" sldId="304"/>
        </pc:sldMkLst>
        <pc:spChg chg="mod">
          <ac:chgData name="Trần Văn Hiếu" userId="838c30dc-8c26-4234-8a90-a211add00a8b" providerId="ADAL" clId="{F8B07BC9-E064-4D04-B30F-ED334B4F6A7A}" dt="2025-08-03T12:17:01.009" v="2" actId="14100"/>
          <ac:spMkLst>
            <pc:docMk/>
            <pc:sldMk cId="0" sldId="304"/>
            <ac:spMk id="11" creationId="{00000000-0000-0000-0000-000000000000}"/>
          </ac:spMkLst>
        </pc:spChg>
        <pc:grpChg chg="mod">
          <ac:chgData name="Trần Văn Hiếu" userId="838c30dc-8c26-4234-8a90-a211add00a8b" providerId="ADAL" clId="{F8B07BC9-E064-4D04-B30F-ED334B4F6A7A}" dt="2025-08-03T12:17:08.378" v="5" actId="14100"/>
          <ac:grpSpMkLst>
            <pc:docMk/>
            <pc:sldMk cId="0" sldId="304"/>
            <ac:grpSpMk id="3" creationId="{00000000-0000-0000-0000-000000000000}"/>
          </ac:grpSpMkLst>
        </pc:gr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svg>
</file>

<file path=ppt/media/image40.gif>
</file>

<file path=ppt/media/image41.png>
</file>

<file path=ppt/media/image42.svg>
</file>

<file path=ppt/media/image43.jpe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sv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gi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1600" y="1943100"/>
            <a:ext cx="9742521" cy="9455310"/>
            <a:chOff x="0" y="0"/>
            <a:chExt cx="3821045" cy="370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21045" cy="3708400"/>
            </a:xfrm>
            <a:custGeom>
              <a:avLst/>
              <a:gdLst/>
              <a:ahLst/>
              <a:cxnLst/>
              <a:rect l="l" t="t" r="r" b="b"/>
              <a:pathLst>
                <a:path w="3821045" h="3708400">
                  <a:moveTo>
                    <a:pt x="2865784" y="0"/>
                  </a:moveTo>
                  <a:lnTo>
                    <a:pt x="955261" y="0"/>
                  </a:lnTo>
                  <a:lnTo>
                    <a:pt x="0" y="1854200"/>
                  </a:lnTo>
                  <a:lnTo>
                    <a:pt x="955261" y="3708400"/>
                  </a:lnTo>
                  <a:lnTo>
                    <a:pt x="2865784" y="3708400"/>
                  </a:lnTo>
                  <a:lnTo>
                    <a:pt x="3821045" y="1854200"/>
                  </a:lnTo>
                  <a:close/>
                </a:path>
              </a:pathLst>
            </a:custGeom>
            <a:blipFill>
              <a:blip r:embed="rId2"/>
              <a:stretch>
                <a:fillRect l="-11358" r="-11358"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4105179" y="8090781"/>
            <a:ext cx="4742962" cy="4392438"/>
            <a:chOff x="0" y="0"/>
            <a:chExt cx="5800804" cy="5372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800804" cy="5372100"/>
            </a:xfrm>
            <a:custGeom>
              <a:avLst/>
              <a:gdLst/>
              <a:ahLst/>
              <a:cxnLst/>
              <a:rect l="l" t="t" r="r" b="b"/>
              <a:pathLst>
                <a:path w="5800804" h="5372100">
                  <a:moveTo>
                    <a:pt x="4250134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250134" y="5372100"/>
                  </a:lnTo>
                  <a:lnTo>
                    <a:pt x="5800804" y="2686050"/>
                  </a:lnTo>
                  <a:lnTo>
                    <a:pt x="425013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6" name="Group 6"/>
          <p:cNvGrpSpPr/>
          <p:nvPr/>
        </p:nvGrpSpPr>
        <p:grpSpPr>
          <a:xfrm rot="-10800000">
            <a:off x="-3602767" y="-3778684"/>
            <a:ext cx="10210354" cy="6226137"/>
            <a:chOff x="0" y="0"/>
            <a:chExt cx="8809804" cy="5372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09803" cy="5372100"/>
            </a:xfrm>
            <a:custGeom>
              <a:avLst/>
              <a:gdLst/>
              <a:ahLst/>
              <a:cxnLst/>
              <a:rect l="l" t="t" r="r" b="b"/>
              <a:pathLst>
                <a:path w="8809803" h="5372100">
                  <a:moveTo>
                    <a:pt x="7259134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7259134" y="5372100"/>
                  </a:lnTo>
                  <a:lnTo>
                    <a:pt x="8809803" y="2686050"/>
                  </a:lnTo>
                  <a:lnTo>
                    <a:pt x="725913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1091201" y="1028700"/>
            <a:ext cx="748312" cy="518716"/>
          </a:xfrm>
          <a:custGeom>
            <a:avLst/>
            <a:gdLst/>
            <a:ahLst/>
            <a:cxnLst/>
            <a:rect l="l" t="t" r="r" b="b"/>
            <a:pathLst>
              <a:path w="748312" h="518716">
                <a:moveTo>
                  <a:pt x="0" y="0"/>
                </a:moveTo>
                <a:lnTo>
                  <a:pt x="748312" y="0"/>
                </a:lnTo>
                <a:lnTo>
                  <a:pt x="748312" y="518716"/>
                </a:lnTo>
                <a:lnTo>
                  <a:pt x="0" y="5187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9" name="TextBox 9"/>
          <p:cNvSpPr txBox="1"/>
          <p:nvPr/>
        </p:nvSpPr>
        <p:spPr>
          <a:xfrm>
            <a:off x="11839513" y="1042189"/>
            <a:ext cx="4056048" cy="471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54"/>
              </a:lnSpc>
              <a:spcBef>
                <a:spcPct val="0"/>
              </a:spcBef>
            </a:pPr>
            <a:r>
              <a:rPr lang="en-US" sz="2824" b="1">
                <a:solidFill>
                  <a:srgbClr val="000000"/>
                </a:solidFill>
                <a:latin typeface="Cabin Bold"/>
                <a:ea typeface="Cabin Bold"/>
                <a:cs typeface="Cabin Bold"/>
                <a:sym typeface="Cabin Bold"/>
              </a:rPr>
              <a:t>CÔNG TY MFAST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659549" y="6300537"/>
            <a:ext cx="6703449" cy="967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20"/>
              </a:lnSpc>
              <a:spcBef>
                <a:spcPct val="0"/>
              </a:spcBef>
            </a:pP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Giả</a:t>
            </a:r>
            <a:r>
              <a:rPr lang="en-US" sz="2800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ng</a:t>
            </a:r>
            <a:r>
              <a:rPr lang="en-US" sz="2800" u="none" dirty="0">
                <a:solidFill>
                  <a:srgbClr val="000000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</a:t>
            </a:r>
            <a:r>
              <a:rPr lang="en-US" sz="2800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viên</a:t>
            </a:r>
            <a:r>
              <a:rPr lang="en-US" sz="2800" u="none" dirty="0">
                <a:solidFill>
                  <a:srgbClr val="000000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</a:t>
            </a:r>
            <a:r>
              <a:rPr lang="en-US" sz="2800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hướng</a:t>
            </a:r>
            <a:r>
              <a:rPr lang="en-US" sz="2800" u="none" dirty="0">
                <a:solidFill>
                  <a:srgbClr val="000000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</a:t>
            </a:r>
            <a:r>
              <a:rPr lang="en-US" sz="2800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dẫn</a:t>
            </a:r>
            <a:endParaRPr lang="en-US" sz="2800" u="none" dirty="0">
              <a:solidFill>
                <a:srgbClr val="000000"/>
              </a:solidFill>
              <a:latin typeface="Times New Roman" panose="02020603050405020304" pitchFamily="18" charset="0"/>
              <a:ea typeface="Cabin"/>
              <a:cs typeface="Times New Roman" panose="02020603050405020304" pitchFamily="18" charset="0"/>
              <a:sym typeface="Cabin"/>
            </a:endParaRPr>
          </a:p>
          <a:p>
            <a:pPr marL="0" lvl="0" indent="0" algn="just">
              <a:lnSpc>
                <a:spcPts val="3920"/>
              </a:lnSpc>
              <a:spcBef>
                <a:spcPct val="0"/>
              </a:spcBef>
            </a:pPr>
            <a:r>
              <a:rPr lang="en-US" sz="2800" u="none" dirty="0">
                <a:solidFill>
                  <a:srgbClr val="000000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HÀ LÊ HOÀI TRUNG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80604" y="2079625"/>
            <a:ext cx="8207396" cy="306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099"/>
              </a:lnSpc>
            </a:pPr>
            <a:r>
              <a:rPr lang="en-US" sz="9999" b="1" spc="299" dirty="0">
                <a:solidFill>
                  <a:srgbClr val="1836B2"/>
                </a:solidFill>
                <a:latin typeface="Times New Roman" panose="02020603050405020304" pitchFamily="18" charset="0"/>
                <a:ea typeface="Cabin Bold"/>
                <a:cs typeface="Times New Roman" panose="02020603050405020304" pitchFamily="18" charset="0"/>
                <a:sym typeface="Cabin Bold"/>
              </a:rPr>
              <a:t>BÁO CÁO KHÓA LUẬN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848141" y="6466992"/>
            <a:ext cx="5811408" cy="4001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58"/>
              </a:lnSpc>
            </a:pPr>
            <a:r>
              <a:rPr lang="en-US" sz="2470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Thành </a:t>
            </a:r>
            <a:r>
              <a:rPr lang="en-US" sz="2470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viên</a:t>
            </a:r>
            <a:endParaRPr lang="en-US" sz="2470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just">
              <a:lnSpc>
                <a:spcPts val="3458"/>
              </a:lnSpc>
            </a:pPr>
            <a:endParaRPr lang="en-US" sz="2470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just">
              <a:lnSpc>
                <a:spcPts val="3458"/>
              </a:lnSpc>
            </a:pPr>
            <a:r>
              <a:rPr lang="en-US" sz="2470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TRẦN VĂN HIẾU</a:t>
            </a:r>
          </a:p>
          <a:p>
            <a:pPr algn="just">
              <a:lnSpc>
                <a:spcPts val="3458"/>
              </a:lnSpc>
            </a:pPr>
            <a:r>
              <a:rPr lang="en-US" sz="2470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NGUYỄN THANH TÙNG</a:t>
            </a:r>
          </a:p>
          <a:p>
            <a:pPr algn="just">
              <a:lnSpc>
                <a:spcPts val="3458"/>
              </a:lnSpc>
            </a:pPr>
            <a:r>
              <a:rPr lang="en-US" sz="2470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NGUYỄN MINH QUANG </a:t>
            </a:r>
          </a:p>
          <a:p>
            <a:pPr algn="just">
              <a:lnSpc>
                <a:spcPts val="3458"/>
              </a:lnSpc>
            </a:pPr>
            <a:r>
              <a:rPr lang="en-US" sz="2470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NGUYỄN CHÂU VƯƠNG </a:t>
            </a:r>
          </a:p>
          <a:p>
            <a:pPr algn="just">
              <a:lnSpc>
                <a:spcPts val="3458"/>
              </a:lnSpc>
            </a:pPr>
            <a:r>
              <a:rPr lang="en-US" sz="2470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NGUYỄN THÁI HOÀNG</a:t>
            </a:r>
          </a:p>
          <a:p>
            <a:pPr algn="just">
              <a:lnSpc>
                <a:spcPts val="3458"/>
              </a:lnSpc>
            </a:pPr>
            <a:r>
              <a:rPr lang="en-US" sz="2470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TRẦN ĐỨC MINH </a:t>
            </a:r>
          </a:p>
          <a:p>
            <a:pPr algn="just">
              <a:lnSpc>
                <a:spcPts val="3458"/>
              </a:lnSpc>
            </a:pPr>
            <a:endParaRPr lang="en-US" sz="2470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325951"/>
              </p:ext>
            </p:extLst>
          </p:nvPr>
        </p:nvGraphicFramePr>
        <p:xfrm>
          <a:off x="1206831" y="1300163"/>
          <a:ext cx="15353998" cy="8705853"/>
        </p:xfrm>
        <a:graphic>
          <a:graphicData uri="http://schemas.openxmlformats.org/drawingml/2006/table">
            <a:tbl>
              <a:tblPr/>
              <a:tblGrid>
                <a:gridCol w="28794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1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17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43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098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Hoạt</a:t>
                      </a:r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</a:t>
                      </a:r>
                      <a:r>
                        <a:rPr lang="en-US" sz="28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động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người thực hiện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loại giá trị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Mô tả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914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Kê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khai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chi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phận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đề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xuất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Cung cấp thông tin chi tiết, cần thiết cho kiểm tra và phê duyệt.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914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Kiểm tra chứng từ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Phòng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tài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chính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Đảm bảo tính hợp lệ, hợp lý, giảm rủi ro tài chính.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914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Phê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duyệt nội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Phòng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tài chính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Xác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nhận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bước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đầu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hỗ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trợ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tuân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thủ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quy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trình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nội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914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Phê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duyệt chi phí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Ban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Giám đốc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Đảm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bảo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chi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phù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hợp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với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ngân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sách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chiến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lược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914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Thực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hiện chi tiền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Phòng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tài chính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Đáp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ứng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nhu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cầu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chi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tiêu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hỗ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trợ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hoạt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động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nội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7914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Lưu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trữ hồ sơ thu chi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Phòng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tài chính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Hỗ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trợ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kiểm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toán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truy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xuất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đảm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bảo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tuân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thủ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pháp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390911" y="124460"/>
            <a:ext cx="9561552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 tích giá trị gia tăng.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07260" y="9210675"/>
            <a:ext cx="256480" cy="329386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10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381000" y="124460"/>
            <a:ext cx="7055644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lãng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phí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8602037"/>
              </p:ext>
            </p:extLst>
          </p:nvPr>
        </p:nvGraphicFramePr>
        <p:xfrm>
          <a:off x="3470970" y="1300163"/>
          <a:ext cx="11346060" cy="8110779"/>
        </p:xfrm>
        <a:graphic>
          <a:graphicData uri="http://schemas.openxmlformats.org/drawingml/2006/table">
            <a:tbl>
              <a:tblPr/>
              <a:tblGrid>
                <a:gridCol w="30319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14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12274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Loại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lãng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Thể hiện trong quy trình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970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Chờ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đợi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phận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đề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xuất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phải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chờ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phòng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tài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chính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kiểm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tra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chứng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từ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hoặc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chờ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Ban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Giám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đốc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phê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duyệt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970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Sai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sót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/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Thiếu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tin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Chứng từ không hợp lệ hoặc thiếu thông tin, dẫn đến yêu cầu bổ sung.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970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Thủ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dư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thừa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Việc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lưu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trữ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hồ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sơ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thu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chi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bằng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giấy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tờ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hoặc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nhập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liệu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thủ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hệ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thống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970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Xử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quá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mức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Phê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duyệt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nội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tại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phòng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tài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chính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khoản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chi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nhỏ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phải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trình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Ban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Giám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đốc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970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Vận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chuyển không cần thiết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Chuyển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hồ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sơ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giấy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tờ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giữa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phận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(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phận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đề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xuất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→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phòng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tài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chính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→ Ban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Giám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đốc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).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56697" y="1757517"/>
            <a:ext cx="5354663" cy="1418844"/>
            <a:chOff x="0" y="0"/>
            <a:chExt cx="1410282" cy="3736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10282" cy="373687"/>
            </a:xfrm>
            <a:custGeom>
              <a:avLst/>
              <a:gdLst/>
              <a:ahLst/>
              <a:cxnLst/>
              <a:rect l="l" t="t" r="r" b="b"/>
              <a:pathLst>
                <a:path w="1410282" h="373687">
                  <a:moveTo>
                    <a:pt x="46266" y="0"/>
                  </a:moveTo>
                  <a:lnTo>
                    <a:pt x="1364015" y="0"/>
                  </a:lnTo>
                  <a:cubicBezTo>
                    <a:pt x="1376286" y="0"/>
                    <a:pt x="1388054" y="4874"/>
                    <a:pt x="1396731" y="13551"/>
                  </a:cubicBezTo>
                  <a:cubicBezTo>
                    <a:pt x="1405407" y="22228"/>
                    <a:pt x="1410282" y="33996"/>
                    <a:pt x="1410282" y="46266"/>
                  </a:cubicBezTo>
                  <a:lnTo>
                    <a:pt x="1410282" y="327421"/>
                  </a:lnTo>
                  <a:cubicBezTo>
                    <a:pt x="1410282" y="352973"/>
                    <a:pt x="1389567" y="373687"/>
                    <a:pt x="1364015" y="373687"/>
                  </a:cubicBezTo>
                  <a:lnTo>
                    <a:pt x="46266" y="373687"/>
                  </a:lnTo>
                  <a:cubicBezTo>
                    <a:pt x="33996" y="373687"/>
                    <a:pt x="22228" y="368813"/>
                    <a:pt x="13551" y="360136"/>
                  </a:cubicBezTo>
                  <a:cubicBezTo>
                    <a:pt x="4874" y="351460"/>
                    <a:pt x="0" y="339691"/>
                    <a:pt x="0" y="327421"/>
                  </a:cubicBezTo>
                  <a:lnTo>
                    <a:pt x="0" y="46266"/>
                  </a:lnTo>
                  <a:cubicBezTo>
                    <a:pt x="0" y="33996"/>
                    <a:pt x="4874" y="22228"/>
                    <a:pt x="13551" y="13551"/>
                  </a:cubicBezTo>
                  <a:cubicBezTo>
                    <a:pt x="22228" y="4874"/>
                    <a:pt x="33996" y="0"/>
                    <a:pt x="4626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410282" cy="440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80"/>
                </a:lnSpc>
              </a:pP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  </a:t>
              </a:r>
            </a:p>
            <a:p>
              <a:pPr algn="ctr">
                <a:lnSpc>
                  <a:spcPts val="5180"/>
                </a:lnSpc>
              </a:pP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Tự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động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hóa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quy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trình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:</a:t>
              </a:r>
            </a:p>
            <a:p>
              <a:pPr algn="ctr">
                <a:lnSpc>
                  <a:spcPts val="5180"/>
                </a:lnSpc>
              </a:pPr>
              <a:endParaRPr lang="en-US" sz="3700" b="1" dirty="0">
                <a:solidFill>
                  <a:srgbClr val="FFFFFA"/>
                </a:solidFill>
                <a:latin typeface="Faustina Bold"/>
                <a:ea typeface="Faustina Bold"/>
                <a:cs typeface="Faustina Bold"/>
                <a:sym typeface="Faustina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456697" y="3571775"/>
            <a:ext cx="5372476" cy="1672001"/>
            <a:chOff x="0" y="-66675"/>
            <a:chExt cx="1414973" cy="4403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14973" cy="373687"/>
            </a:xfrm>
            <a:custGeom>
              <a:avLst/>
              <a:gdLst/>
              <a:ahLst/>
              <a:cxnLst/>
              <a:rect l="l" t="t" r="r" b="b"/>
              <a:pathLst>
                <a:path w="1414973" h="373687">
                  <a:moveTo>
                    <a:pt x="46113" y="0"/>
                  </a:moveTo>
                  <a:lnTo>
                    <a:pt x="1368860" y="0"/>
                  </a:lnTo>
                  <a:cubicBezTo>
                    <a:pt x="1394328" y="0"/>
                    <a:pt x="1414973" y="20646"/>
                    <a:pt x="1414973" y="46113"/>
                  </a:cubicBezTo>
                  <a:lnTo>
                    <a:pt x="1414973" y="327574"/>
                  </a:lnTo>
                  <a:cubicBezTo>
                    <a:pt x="1414973" y="353042"/>
                    <a:pt x="1394328" y="373687"/>
                    <a:pt x="1368860" y="373687"/>
                  </a:cubicBezTo>
                  <a:lnTo>
                    <a:pt x="46113" y="373687"/>
                  </a:lnTo>
                  <a:cubicBezTo>
                    <a:pt x="20646" y="373687"/>
                    <a:pt x="0" y="353042"/>
                    <a:pt x="0" y="327574"/>
                  </a:cubicBezTo>
                  <a:lnTo>
                    <a:pt x="0" y="46113"/>
                  </a:lnTo>
                  <a:cubicBezTo>
                    <a:pt x="0" y="20646"/>
                    <a:pt x="20646" y="0"/>
                    <a:pt x="4611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414973" cy="440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80"/>
                </a:lnSpc>
              </a:pP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  </a:t>
              </a:r>
            </a:p>
            <a:p>
              <a:pPr algn="ctr">
                <a:lnSpc>
                  <a:spcPts val="5180"/>
                </a:lnSpc>
              </a:pP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Phân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loại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khoản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chi: </a:t>
              </a:r>
            </a:p>
            <a:p>
              <a:pPr marL="0" lvl="0" indent="0" algn="ctr">
                <a:lnSpc>
                  <a:spcPts val="5180"/>
                </a:lnSpc>
                <a:spcBef>
                  <a:spcPct val="0"/>
                </a:spcBef>
              </a:pPr>
              <a:endParaRPr lang="en-US" sz="3700" b="1" dirty="0">
                <a:solidFill>
                  <a:srgbClr val="FFFFFA"/>
                </a:solidFill>
                <a:latin typeface="Faustina Bold"/>
                <a:ea typeface="Faustina Bold"/>
                <a:cs typeface="Faustina Bold"/>
                <a:sym typeface="Faustina Bold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456697" y="6016368"/>
            <a:ext cx="5372476" cy="1418844"/>
            <a:chOff x="0" y="0"/>
            <a:chExt cx="1414973" cy="37368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14973" cy="373687"/>
            </a:xfrm>
            <a:custGeom>
              <a:avLst/>
              <a:gdLst/>
              <a:ahLst/>
              <a:cxnLst/>
              <a:rect l="l" t="t" r="r" b="b"/>
              <a:pathLst>
                <a:path w="1414973" h="373687">
                  <a:moveTo>
                    <a:pt x="46113" y="0"/>
                  </a:moveTo>
                  <a:lnTo>
                    <a:pt x="1368860" y="0"/>
                  </a:lnTo>
                  <a:cubicBezTo>
                    <a:pt x="1394328" y="0"/>
                    <a:pt x="1414973" y="20646"/>
                    <a:pt x="1414973" y="46113"/>
                  </a:cubicBezTo>
                  <a:lnTo>
                    <a:pt x="1414973" y="327574"/>
                  </a:lnTo>
                  <a:cubicBezTo>
                    <a:pt x="1414973" y="353042"/>
                    <a:pt x="1394328" y="373687"/>
                    <a:pt x="1368860" y="373687"/>
                  </a:cubicBezTo>
                  <a:lnTo>
                    <a:pt x="46113" y="373687"/>
                  </a:lnTo>
                  <a:cubicBezTo>
                    <a:pt x="20646" y="373687"/>
                    <a:pt x="0" y="353042"/>
                    <a:pt x="0" y="327574"/>
                  </a:cubicBezTo>
                  <a:lnTo>
                    <a:pt x="0" y="46113"/>
                  </a:lnTo>
                  <a:cubicBezTo>
                    <a:pt x="0" y="20646"/>
                    <a:pt x="20646" y="0"/>
                    <a:pt x="4611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1414973" cy="440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180"/>
                </a:lnSpc>
                <a:spcBef>
                  <a:spcPct val="0"/>
                </a:spcBef>
              </a:pPr>
              <a:endParaRPr lang="en-US" sz="3700" b="1" u="none" dirty="0">
                <a:solidFill>
                  <a:srgbClr val="FFFFFA"/>
                </a:solidFill>
                <a:latin typeface="Faustina Bold"/>
                <a:ea typeface="Faustina Bold"/>
                <a:cs typeface="Faustina Bold"/>
                <a:sym typeface="Faustina Bold"/>
              </a:endParaRPr>
            </a:p>
            <a:p>
              <a:pPr marL="0" lvl="0" indent="0" algn="ctr">
                <a:lnSpc>
                  <a:spcPts val="5180"/>
                </a:lnSpc>
                <a:spcBef>
                  <a:spcPct val="0"/>
                </a:spcBef>
              </a:pP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Đồng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bộ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dữ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liệu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: </a:t>
              </a:r>
            </a:p>
            <a:p>
              <a:pPr marL="0" lvl="0" indent="0" algn="ctr">
                <a:lnSpc>
                  <a:spcPts val="5180"/>
                </a:lnSpc>
                <a:spcBef>
                  <a:spcPct val="0"/>
                </a:spcBef>
              </a:pPr>
              <a:endParaRPr lang="en-US" sz="3700" b="1" u="none" dirty="0">
                <a:solidFill>
                  <a:srgbClr val="FFFFFA"/>
                </a:solidFill>
                <a:latin typeface="Faustina Bold"/>
                <a:ea typeface="Faustina Bold"/>
                <a:cs typeface="Faustina Bold"/>
                <a:sym typeface="Faustina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576016" y="8223565"/>
            <a:ext cx="5133838" cy="1418844"/>
            <a:chOff x="0" y="0"/>
            <a:chExt cx="1352122" cy="37368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52122" cy="373687"/>
            </a:xfrm>
            <a:custGeom>
              <a:avLst/>
              <a:gdLst/>
              <a:ahLst/>
              <a:cxnLst/>
              <a:rect l="l" t="t" r="r" b="b"/>
              <a:pathLst>
                <a:path w="1352122" h="373687">
                  <a:moveTo>
                    <a:pt x="48257" y="0"/>
                  </a:moveTo>
                  <a:lnTo>
                    <a:pt x="1303865" y="0"/>
                  </a:lnTo>
                  <a:cubicBezTo>
                    <a:pt x="1330517" y="0"/>
                    <a:pt x="1352122" y="21605"/>
                    <a:pt x="1352122" y="48257"/>
                  </a:cubicBezTo>
                  <a:lnTo>
                    <a:pt x="1352122" y="325431"/>
                  </a:lnTo>
                  <a:cubicBezTo>
                    <a:pt x="1352122" y="352082"/>
                    <a:pt x="1330517" y="373687"/>
                    <a:pt x="1303865" y="373687"/>
                  </a:cubicBezTo>
                  <a:lnTo>
                    <a:pt x="48257" y="373687"/>
                  </a:lnTo>
                  <a:cubicBezTo>
                    <a:pt x="21605" y="373687"/>
                    <a:pt x="0" y="352082"/>
                    <a:pt x="0" y="325431"/>
                  </a:cubicBezTo>
                  <a:lnTo>
                    <a:pt x="0" y="48257"/>
                  </a:lnTo>
                  <a:cubicBezTo>
                    <a:pt x="0" y="21605"/>
                    <a:pt x="21605" y="0"/>
                    <a:pt x="4825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1352122" cy="440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80"/>
                </a:lnSpc>
              </a:pPr>
              <a:endParaRPr lang="en-US" sz="3700" b="1" dirty="0">
                <a:solidFill>
                  <a:srgbClr val="FFFFFA"/>
                </a:solidFill>
                <a:latin typeface="Faustina Bold"/>
                <a:ea typeface="Faustina Bold"/>
                <a:cs typeface="Faustina Bold"/>
                <a:sym typeface="Faustina Bold"/>
              </a:endParaRPr>
            </a:p>
            <a:p>
              <a:pPr algn="ctr">
                <a:lnSpc>
                  <a:spcPts val="5180"/>
                </a:lnSpc>
              </a:pP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Hướng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dẫn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 chi </a:t>
              </a: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tiết</a:t>
              </a:r>
              <a:r>
                <a:rPr lang="en-US" sz="3700" b="1" dirty="0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: </a:t>
              </a:r>
            </a:p>
            <a:p>
              <a:pPr marL="0" lvl="0" indent="0" algn="ctr">
                <a:lnSpc>
                  <a:spcPts val="5180"/>
                </a:lnSpc>
                <a:spcBef>
                  <a:spcPct val="0"/>
                </a:spcBef>
              </a:pPr>
              <a:endParaRPr lang="en-US" sz="3700" b="1" dirty="0">
                <a:solidFill>
                  <a:srgbClr val="FFFFFA"/>
                </a:solidFill>
                <a:latin typeface="Faustina Bold"/>
                <a:ea typeface="Faustina Bold"/>
                <a:cs typeface="Faustina Bold"/>
                <a:sym typeface="Faustina Bold"/>
              </a:endParaRPr>
            </a:p>
          </p:txBody>
        </p:sp>
      </p:grpSp>
      <p:sp>
        <p:nvSpPr>
          <p:cNvPr id="14" name="Freeform 14"/>
          <p:cNvSpPr/>
          <p:nvPr/>
        </p:nvSpPr>
        <p:spPr>
          <a:xfrm flipH="1">
            <a:off x="1028700" y="3023130"/>
            <a:ext cx="3400347" cy="7165482"/>
          </a:xfrm>
          <a:custGeom>
            <a:avLst/>
            <a:gdLst/>
            <a:ahLst/>
            <a:cxnLst/>
            <a:rect l="l" t="t" r="r" b="b"/>
            <a:pathLst>
              <a:path w="3400347" h="7165482">
                <a:moveTo>
                  <a:pt x="3400347" y="0"/>
                </a:moveTo>
                <a:lnTo>
                  <a:pt x="0" y="0"/>
                </a:lnTo>
                <a:lnTo>
                  <a:pt x="0" y="7165481"/>
                </a:lnTo>
                <a:lnTo>
                  <a:pt x="3400347" y="7165481"/>
                </a:lnTo>
                <a:lnTo>
                  <a:pt x="340034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5" name="TextBox 15"/>
          <p:cNvSpPr txBox="1"/>
          <p:nvPr/>
        </p:nvSpPr>
        <p:spPr>
          <a:xfrm>
            <a:off x="601187" y="201767"/>
            <a:ext cx="4496970" cy="2492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774"/>
              </a:lnSpc>
            </a:pPr>
            <a:r>
              <a:rPr lang="en-US" sz="8499" b="1" dirty="0" err="1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Đề</a:t>
            </a:r>
            <a:r>
              <a:rPr lang="en-US" sz="8499" b="1" dirty="0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 </a:t>
            </a:r>
            <a:r>
              <a:rPr lang="en-US" sz="8499" b="1" dirty="0" err="1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xuất</a:t>
            </a:r>
            <a:r>
              <a:rPr lang="en-US" sz="8499" b="1" dirty="0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 </a:t>
            </a:r>
            <a:r>
              <a:rPr lang="en-US" sz="8499" b="1" dirty="0" err="1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cải</a:t>
            </a:r>
            <a:r>
              <a:rPr lang="en-US" sz="8499" b="1" dirty="0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 </a:t>
            </a:r>
            <a:r>
              <a:rPr lang="en-US" sz="8499" b="1" dirty="0" err="1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tiến</a:t>
            </a:r>
            <a:endParaRPr lang="en-US" sz="8499" b="1" dirty="0">
              <a:solidFill>
                <a:srgbClr val="000000"/>
              </a:solidFill>
              <a:latin typeface="Times New Roman" panose="02020603050405020304" pitchFamily="18" charset="0"/>
              <a:ea typeface="Faustina"/>
              <a:cs typeface="Times New Roman" panose="02020603050405020304" pitchFamily="18" charset="0"/>
              <a:sym typeface="Faustina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191123" y="1424777"/>
            <a:ext cx="6603776" cy="247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Áp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dụng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hệ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thống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quản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lý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tài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chính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iện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tử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(ERP)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để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tự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động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hóa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việc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kê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khai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,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kiểm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tra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và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lưu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trữ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chứng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từ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,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giảm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thiểu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các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bước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thủ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công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.</a:t>
            </a:r>
          </a:p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endParaRPr lang="en-US" sz="2799" u="none" dirty="0">
              <a:solidFill>
                <a:srgbClr val="000000"/>
              </a:solidFill>
              <a:latin typeface="Times New Roman" panose="02020603050405020304" pitchFamily="18" charset="0"/>
              <a:ea typeface="Asap"/>
              <a:cs typeface="Times New Roman" panose="02020603050405020304" pitchFamily="18" charset="0"/>
              <a:sym typeface="Asap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1191123" y="3758257"/>
            <a:ext cx="6853159" cy="1959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Phân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loạ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các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khoản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chi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theo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mức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độ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quan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trọng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(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nhỏ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,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trung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bình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,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lớn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)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để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giảm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bớt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bước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phê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duyệt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nội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bộ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cho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các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khoản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chi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nhỏ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.</a:t>
            </a:r>
          </a:p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endParaRPr lang="en-US" sz="2799" u="none" dirty="0">
              <a:solidFill>
                <a:srgbClr val="000000"/>
              </a:solidFill>
              <a:latin typeface="Times New Roman" panose="02020603050405020304" pitchFamily="18" charset="0"/>
              <a:ea typeface="Asap"/>
              <a:cs typeface="Times New Roman" panose="02020603050405020304" pitchFamily="18" charset="0"/>
              <a:sym typeface="Asap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206334" y="5949693"/>
            <a:ext cx="6588565" cy="148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Xây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dựng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hệ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thống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quản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lý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hồ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sơ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tập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trung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,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cho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phép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các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bộ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phận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truy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cập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và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cập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nhật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dữ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liệu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theo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thời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gian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thực</a:t>
            </a:r>
            <a:endParaRPr lang="en-US" sz="2799" u="none" dirty="0">
              <a:solidFill>
                <a:srgbClr val="000000"/>
              </a:solidFill>
              <a:latin typeface="Times New Roman" panose="02020603050405020304" pitchFamily="18" charset="0"/>
              <a:ea typeface="Asap"/>
              <a:cs typeface="Times New Roman" panose="02020603050405020304" pitchFamily="18" charset="0"/>
              <a:sym typeface="Asap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1191123" y="8288017"/>
            <a:ext cx="6853159" cy="1459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Cung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cấp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hướng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dẫn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cụ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thể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cho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bộ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phận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đề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xuất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về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cách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chuẩn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bị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chứng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từ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hợp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lệ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,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giảm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thiểu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trường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hợp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phải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bổ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sung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thông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tin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300741"/>
            <a:ext cx="12402521" cy="6082343"/>
          </a:xfrm>
          <a:custGeom>
            <a:avLst/>
            <a:gdLst/>
            <a:ahLst/>
            <a:cxnLst/>
            <a:rect l="l" t="t" r="r" b="b"/>
            <a:pathLst>
              <a:path w="12402521" h="6082343">
                <a:moveTo>
                  <a:pt x="0" y="0"/>
                </a:moveTo>
                <a:lnTo>
                  <a:pt x="12402521" y="0"/>
                </a:lnTo>
                <a:lnTo>
                  <a:pt x="12402521" y="6082343"/>
                </a:lnTo>
                <a:lnTo>
                  <a:pt x="0" y="60823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718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/>
          <p:cNvSpPr/>
          <p:nvPr/>
        </p:nvSpPr>
        <p:spPr>
          <a:xfrm>
            <a:off x="0" y="7383084"/>
            <a:ext cx="11616817" cy="3132048"/>
          </a:xfrm>
          <a:custGeom>
            <a:avLst/>
            <a:gdLst/>
            <a:ahLst/>
            <a:cxnLst/>
            <a:rect l="l" t="t" r="r" b="b"/>
            <a:pathLst>
              <a:path w="11616817" h="3132048">
                <a:moveTo>
                  <a:pt x="0" y="0"/>
                </a:moveTo>
                <a:lnTo>
                  <a:pt x="11616817" y="0"/>
                </a:lnTo>
                <a:lnTo>
                  <a:pt x="11616817" y="3132048"/>
                </a:lnTo>
                <a:lnTo>
                  <a:pt x="0" y="31320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4" name="TextBox 4"/>
          <p:cNvSpPr txBox="1"/>
          <p:nvPr/>
        </p:nvSpPr>
        <p:spPr>
          <a:xfrm>
            <a:off x="185854" y="124460"/>
            <a:ext cx="7798475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định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lượng</a:t>
            </a:r>
            <a:endParaRPr lang="en-US" sz="5199" b="1" dirty="0">
              <a:solidFill>
                <a:srgbClr val="000000"/>
              </a:solidFill>
              <a:latin typeface="Times New Roman" panose="02020603050405020304" pitchFamily="18" charset="0"/>
              <a:ea typeface="DejaVu Serif Bold"/>
              <a:cs typeface="Times New Roman" panose="02020603050405020304" pitchFamily="18" charset="0"/>
              <a:sym typeface="DejaVu Serif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2504" y="2404763"/>
            <a:ext cx="17772535" cy="1615685"/>
          </a:xfrm>
          <a:custGeom>
            <a:avLst/>
            <a:gdLst/>
            <a:ahLst/>
            <a:cxnLst/>
            <a:rect l="l" t="t" r="r" b="b"/>
            <a:pathLst>
              <a:path w="17772535" h="1615685">
                <a:moveTo>
                  <a:pt x="0" y="0"/>
                </a:moveTo>
                <a:lnTo>
                  <a:pt x="17772535" y="0"/>
                </a:lnTo>
                <a:lnTo>
                  <a:pt x="17772535" y="1615685"/>
                </a:lnTo>
                <a:lnTo>
                  <a:pt x="0" y="16156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-1461642" y="-133350"/>
            <a:ext cx="15313219" cy="1226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Quy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trình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mua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hàng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online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199" y="1330868"/>
            <a:ext cx="17698452" cy="7927432"/>
          </a:xfrm>
          <a:custGeom>
            <a:avLst/>
            <a:gdLst/>
            <a:ahLst/>
            <a:cxnLst/>
            <a:rect l="l" t="t" r="r" b="b"/>
            <a:pathLst>
              <a:path w="17698452" h="7927432">
                <a:moveTo>
                  <a:pt x="0" y="0"/>
                </a:moveTo>
                <a:lnTo>
                  <a:pt x="17698452" y="0"/>
                </a:lnTo>
                <a:lnTo>
                  <a:pt x="17698452" y="7927432"/>
                </a:lnTo>
                <a:lnTo>
                  <a:pt x="0" y="79274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-1461642" y="-133350"/>
            <a:ext cx="15313219" cy="1226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Quy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trình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mua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hàng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online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207" y="7597"/>
            <a:ext cx="7431881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quy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trình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07" y="1519555"/>
            <a:ext cx="18114793" cy="5488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-Các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Tác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nhân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tham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Người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lựa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chọn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thông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tin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hiện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toán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/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đặt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viên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thông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tin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toán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bổ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đặt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cung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cấp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(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nếu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),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đóng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gói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xuất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hóa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vị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chuyển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Tiếp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hóa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đến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tay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Khách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hàng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tham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mua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tham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Lựa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chọn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thông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tin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chọn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phương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thức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toán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207" y="7597"/>
            <a:ext cx="7431881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quy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trình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07" y="1519555"/>
            <a:ext cx="18114793" cy="7334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Giá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trị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mà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mang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lại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soát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rõ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ràng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từng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bước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trong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quá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hệ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thống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hóa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theo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dõi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ưu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nội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tự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động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bổ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đóng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gói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chuyển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quả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Hỗ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trợ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dạng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thức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toán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tăng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linh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hoạt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từ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đó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thúc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đẩy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doanh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-Những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kết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quả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có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thể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đạt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được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của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đúng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đúng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đúng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địa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chỉ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Hệ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thống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ghi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đầy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đủ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trạng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thái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phục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vụ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cứu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sóc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sau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Tỷ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lệ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thành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công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cao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thiểu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hủy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hoặc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trả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lại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Đội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ngũ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nội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hợp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mượt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sai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sót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tiết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kiệm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294175"/>
              </p:ext>
            </p:extLst>
          </p:nvPr>
        </p:nvGraphicFramePr>
        <p:xfrm>
          <a:off x="1206831" y="1300163"/>
          <a:ext cx="15353998" cy="9017357"/>
        </p:xfrm>
        <a:graphic>
          <a:graphicData uri="http://schemas.openxmlformats.org/drawingml/2006/table">
            <a:tbl>
              <a:tblPr/>
              <a:tblGrid>
                <a:gridCol w="28794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1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17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43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1014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Hoạt</a:t>
                      </a:r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</a:t>
                      </a:r>
                      <a:r>
                        <a:rPr lang="en-US" sz="28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động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người thực hiện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loại giá trị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Mô tả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9532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Khách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hàng lựa chọn sản phẩm và thanh toán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Khách hàng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Khởi tạo giao dịch, cung cấp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sự linh hoạt với nhiều phương thức thanh toán (online, trả góp, COD).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9532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viên xác nhận thông tin đơn hàng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 viên xử lý đơn hàng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Đảm bảo tính chính xác của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thông tin, giảm thiểu sai sót trong quá trình xử lý đơn hàng.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9532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Phân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bổ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đơn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đến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gần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nhất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 viên xử lý đơn hàng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Tối ưu hóa thời gian giao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hàng và giảm chi phí vận chuyển, nâng cao trải nghiệm khách hàng.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924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phận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kiểm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tra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tồn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 phận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Đảm bảo sản phẩm có sẵn,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tránh gián đoạn quy trình và đáp ứng nhu cầu khách hàng kịp thời.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532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kho chuẩn bị và đóng gói sản phẩm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 phận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Đảm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bảo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sản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phẩm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được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giao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đến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khách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trong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tình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trạng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tốt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tăng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sự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lòng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tin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tưởng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390911" y="124460"/>
            <a:ext cx="9561552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giá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trị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gia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tăng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679646"/>
              </p:ext>
            </p:extLst>
          </p:nvPr>
        </p:nvGraphicFramePr>
        <p:xfrm>
          <a:off x="1206830" y="1300163"/>
          <a:ext cx="16395371" cy="7653337"/>
        </p:xfrm>
        <a:graphic>
          <a:graphicData uri="http://schemas.openxmlformats.org/drawingml/2006/table">
            <a:tbl>
              <a:tblPr/>
              <a:tblGrid>
                <a:gridCol w="30747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76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80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757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Hoạt</a:t>
                      </a:r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</a:t>
                      </a:r>
                      <a:r>
                        <a:rPr lang="en-US" sz="28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động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người thực hiện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loại giá trị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Mô tả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137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kho xuất hóa đơn bán hàng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kho xuất hóa đơn bán hàng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thiết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quản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nội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kế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toán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nhưng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trực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tiếp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mang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lại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giá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trị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khách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9928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Đơn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vị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vận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chuyển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Đơn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vị vận chuyển giao hàng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Hoàn tất giao dịch bằng cách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giao sản phẩm đến khách hàng, đáp ứng kỳ vọng của họ.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137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Khách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hàng ký nhận và thanh toán (nếu COD)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Khách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hàng ký nhận và thanh toán (nếu COD)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Xác nhận giao dịch hoàn tất,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cung cấp phản hồi và đóng vòng giao dịch.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9928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Ghi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nhận đơn hàng hoàn tất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Ghi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nhận đơn hàng hoàn tất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Hỗ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trợ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theo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dõi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nội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báo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nhưng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trực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tiếp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cải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thiện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trải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nghiệm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khách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390911" y="124460"/>
            <a:ext cx="9561552" cy="90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 tích giá trị gia tăng.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780577"/>
            <a:ext cx="9964391" cy="1088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70"/>
              </a:lnSpc>
              <a:spcBef>
                <a:spcPct val="0"/>
              </a:spcBef>
            </a:pPr>
            <a:r>
              <a:rPr lang="en-US" sz="7700" b="1" dirty="0" err="1">
                <a:solidFill>
                  <a:srgbClr val="1836B2"/>
                </a:solidFill>
                <a:latin typeface="Times New Roman" panose="02020603050405020304" pitchFamily="18" charset="0"/>
                <a:ea typeface="Cabin Semi-Bold"/>
                <a:cs typeface="Times New Roman" panose="02020603050405020304" pitchFamily="18" charset="0"/>
                <a:sym typeface="Cabin Semi-Bold"/>
              </a:rPr>
              <a:t>Tổng</a:t>
            </a:r>
            <a:r>
              <a:rPr lang="en-US" sz="7700" b="1" dirty="0">
                <a:solidFill>
                  <a:srgbClr val="1836B2"/>
                </a:solidFill>
                <a:latin typeface="Times New Roman" panose="02020603050405020304" pitchFamily="18" charset="0"/>
                <a:ea typeface="Cabin Semi-Bold"/>
                <a:cs typeface="Times New Roman" panose="02020603050405020304" pitchFamily="18" charset="0"/>
                <a:sym typeface="Cabin Semi-Bold"/>
              </a:rPr>
              <a:t> </a:t>
            </a:r>
            <a:r>
              <a:rPr lang="en-US" sz="7700" b="1" dirty="0" err="1">
                <a:solidFill>
                  <a:srgbClr val="1836B2"/>
                </a:solidFill>
                <a:latin typeface="Times New Roman" panose="02020603050405020304" pitchFamily="18" charset="0"/>
                <a:ea typeface="Cabin Semi-Bold"/>
                <a:cs typeface="Times New Roman" panose="02020603050405020304" pitchFamily="18" charset="0"/>
                <a:sym typeface="Cabin Semi-Bold"/>
              </a:rPr>
              <a:t>quan</a:t>
            </a:r>
            <a:r>
              <a:rPr lang="en-US" sz="7700" b="1" dirty="0">
                <a:solidFill>
                  <a:srgbClr val="1836B2"/>
                </a:solidFill>
                <a:latin typeface="Times New Roman" panose="02020603050405020304" pitchFamily="18" charset="0"/>
                <a:ea typeface="Cabin Semi-Bold"/>
                <a:cs typeface="Times New Roman" panose="02020603050405020304" pitchFamily="18" charset="0"/>
                <a:sym typeface="Cabin Semi-Bold"/>
              </a:rPr>
              <a:t> </a:t>
            </a:r>
            <a:r>
              <a:rPr lang="en-US" sz="7700" b="1" dirty="0" err="1">
                <a:solidFill>
                  <a:srgbClr val="1836B2"/>
                </a:solidFill>
                <a:latin typeface="Times New Roman" panose="02020603050405020304" pitchFamily="18" charset="0"/>
                <a:ea typeface="Cabin Semi-Bold"/>
                <a:cs typeface="Times New Roman" panose="02020603050405020304" pitchFamily="18" charset="0"/>
                <a:sym typeface="Cabin Semi-Bold"/>
              </a:rPr>
              <a:t>các</a:t>
            </a:r>
            <a:r>
              <a:rPr lang="en-US" sz="7700" b="1" dirty="0">
                <a:solidFill>
                  <a:srgbClr val="1836B2"/>
                </a:solidFill>
                <a:latin typeface="Times New Roman" panose="02020603050405020304" pitchFamily="18" charset="0"/>
                <a:ea typeface="Cabin Semi-Bold"/>
                <a:cs typeface="Times New Roman" panose="02020603050405020304" pitchFamily="18" charset="0"/>
                <a:sym typeface="Cabin Semi-Bold"/>
              </a:rPr>
              <a:t> </a:t>
            </a:r>
            <a:r>
              <a:rPr lang="en-US" sz="7700" b="1" dirty="0" err="1">
                <a:solidFill>
                  <a:srgbClr val="1836B2"/>
                </a:solidFill>
                <a:latin typeface="Times New Roman" panose="02020603050405020304" pitchFamily="18" charset="0"/>
                <a:ea typeface="Cabin Semi-Bold"/>
                <a:cs typeface="Times New Roman" panose="02020603050405020304" pitchFamily="18" charset="0"/>
                <a:sym typeface="Cabin Semi-Bold"/>
              </a:rPr>
              <a:t>chương</a:t>
            </a:r>
            <a:endParaRPr lang="en-US" sz="7700" b="1" dirty="0">
              <a:solidFill>
                <a:srgbClr val="1836B2"/>
              </a:solidFill>
              <a:latin typeface="Times New Roman" panose="02020603050405020304" pitchFamily="18" charset="0"/>
              <a:ea typeface="Cabin Semi-Bold"/>
              <a:cs typeface="Times New Roman" panose="02020603050405020304" pitchFamily="18" charset="0"/>
              <a:sym typeface="Cabin Semi-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3741037" y="-1217562"/>
            <a:ext cx="9852713" cy="11676274"/>
            <a:chOff x="0" y="0"/>
            <a:chExt cx="13136951" cy="15568366"/>
          </a:xfrm>
        </p:grpSpPr>
        <p:sp>
          <p:nvSpPr>
            <p:cNvPr id="4" name="Freeform 4"/>
            <p:cNvSpPr/>
            <p:nvPr/>
          </p:nvSpPr>
          <p:spPr>
            <a:xfrm flipV="1">
              <a:off x="0" y="0"/>
              <a:ext cx="10199044" cy="5823319"/>
            </a:xfrm>
            <a:custGeom>
              <a:avLst/>
              <a:gdLst/>
              <a:ahLst/>
              <a:cxnLst/>
              <a:rect l="l" t="t" r="r" b="b"/>
              <a:pathLst>
                <a:path w="10199044" h="5823319">
                  <a:moveTo>
                    <a:pt x="0" y="5823319"/>
                  </a:moveTo>
                  <a:lnTo>
                    <a:pt x="10199044" y="5823319"/>
                  </a:lnTo>
                  <a:lnTo>
                    <a:pt x="10199044" y="0"/>
                  </a:lnTo>
                  <a:lnTo>
                    <a:pt x="0" y="0"/>
                  </a:lnTo>
                  <a:lnTo>
                    <a:pt x="0" y="582331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t="-51576"/>
              </a:stretch>
            </a:blipFill>
          </p:spPr>
          <p:txBody>
            <a:bodyPr/>
            <a:lstStyle/>
            <a:p>
              <a:endParaRPr lang="vi-VN"/>
            </a:p>
          </p:txBody>
        </p:sp>
        <p:grpSp>
          <p:nvGrpSpPr>
            <p:cNvPr id="5" name="Group 5"/>
            <p:cNvGrpSpPr/>
            <p:nvPr/>
          </p:nvGrpSpPr>
          <p:grpSpPr>
            <a:xfrm rot="-10800000">
              <a:off x="2115666" y="3513875"/>
              <a:ext cx="11021285" cy="12054491"/>
              <a:chOff x="0" y="0"/>
              <a:chExt cx="4911651" cy="53721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911651" cy="5372100"/>
              </a:xfrm>
              <a:custGeom>
                <a:avLst/>
                <a:gdLst/>
                <a:ahLst/>
                <a:cxnLst/>
                <a:rect l="l" t="t" r="r" b="b"/>
                <a:pathLst>
                  <a:path w="4911651" h="5372100">
                    <a:moveTo>
                      <a:pt x="3360981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3360981" y="5372100"/>
                    </a:lnTo>
                    <a:lnTo>
                      <a:pt x="4911651" y="2686050"/>
                    </a:lnTo>
                    <a:lnTo>
                      <a:pt x="3360981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  <p:txBody>
              <a:bodyPr/>
              <a:lstStyle/>
              <a:p>
                <a:endParaRPr lang="vi-VN"/>
              </a:p>
            </p:txBody>
          </p:sp>
        </p:grpSp>
      </p:grp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09211"/>
              </p:ext>
            </p:extLst>
          </p:nvPr>
        </p:nvGraphicFramePr>
        <p:xfrm>
          <a:off x="1028700" y="4431928"/>
          <a:ext cx="13020906" cy="4057650"/>
        </p:xfrm>
        <a:graphic>
          <a:graphicData uri="http://schemas.openxmlformats.org/drawingml/2006/table">
            <a:tbl>
              <a:tblPr/>
              <a:tblGrid>
                <a:gridCol w="75932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76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28825">
                <a:tc>
                  <a:txBody>
                    <a:bodyPr/>
                    <a:lstStyle/>
                    <a:p>
                      <a:pPr algn="l">
                        <a:lnSpc>
                          <a:spcPts val="5599"/>
                        </a:lnSpc>
                        <a:defRPr/>
                      </a:pP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Medium"/>
                          <a:cs typeface="Times New Roman" panose="02020603050405020304" pitchFamily="18" charset="0"/>
                          <a:sym typeface="Cabin Medium"/>
                        </a:rPr>
                        <a:t>I.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Giới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thiệu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công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ty</a:t>
                      </a:r>
                      <a:endParaRPr lang="en-US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6C7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5599"/>
                        </a:lnSpc>
                        <a:defRPr/>
                      </a:pP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Medium"/>
                          <a:cs typeface="Times New Roman" panose="02020603050405020304" pitchFamily="18" charset="0"/>
                          <a:sym typeface="Cabin Medium"/>
                        </a:rPr>
                        <a:t>II.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Hệ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thống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quy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trình</a:t>
                      </a:r>
                      <a:endParaRPr lang="en-US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6C7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8825">
                <a:tc>
                  <a:txBody>
                    <a:bodyPr/>
                    <a:lstStyle/>
                    <a:p>
                      <a:pPr algn="l">
                        <a:lnSpc>
                          <a:spcPts val="5599"/>
                        </a:lnSpc>
                        <a:defRPr/>
                      </a:pP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Medium"/>
                          <a:cs typeface="Times New Roman" panose="02020603050405020304" pitchFamily="18" charset="0"/>
                          <a:sym typeface="Cabin Medium"/>
                        </a:rPr>
                        <a:t>III.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Mô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hình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hóa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các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quy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trình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bằng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BPMN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phân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tích</a:t>
                      </a:r>
                      <a:endParaRPr lang="en-US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6C7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5599"/>
                        </a:lnSpc>
                        <a:defRPr/>
                      </a:pP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Medium"/>
                          <a:cs typeface="Times New Roman" panose="02020603050405020304" pitchFamily="18" charset="0"/>
                          <a:sym typeface="Cabin Medium"/>
                        </a:rPr>
                        <a:t>IV.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Kết</a:t>
                      </a:r>
                      <a:r>
                        <a:rPr lang="en-US" sz="3999" b="1" u="sng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999" b="1" u="sng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luận</a:t>
                      </a:r>
                      <a:endParaRPr lang="en-US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6C7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836B2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4460"/>
            <a:ext cx="7055644" cy="90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 tích lãng phí.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9506709"/>
              </p:ext>
            </p:extLst>
          </p:nvPr>
        </p:nvGraphicFramePr>
        <p:xfrm>
          <a:off x="3470970" y="1409700"/>
          <a:ext cx="11346060" cy="8527228"/>
        </p:xfrm>
        <a:graphic>
          <a:graphicData uri="http://schemas.openxmlformats.org/drawingml/2006/table">
            <a:tbl>
              <a:tblPr/>
              <a:tblGrid>
                <a:gridCol w="17497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981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981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11529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Loại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lãng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endParaRPr lang="en-US" sz="1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Thể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hiện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trong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trình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mô tả lãng phí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9484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Vận chuyển (Move)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Di chuyển tài liệu hoặc thông tin giữa các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(ví dụ: từ nhân viên xử lý đơn hàng đến kho).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Nếu thông tin không được truyền trực tiếp qua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hệ thống số mà phải qua giấy tờ thủ công, gây chậm trễ và rủi ro.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355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Chuyển động (Motion)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Các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thao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tác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thủ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công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như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nhập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dữ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liệu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đơn</a:t>
                      </a:r>
                      <a:endParaRPr lang="en-US" sz="1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hoặc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in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hóa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đơn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bán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Quy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trình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thủ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công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làm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tăng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xử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endParaRPr lang="en-US" sz="1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nguy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cơ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sai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sót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do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lỗi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con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người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endParaRPr lang="en-US" sz="1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606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Chờ đợi (Hold)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Chờ xác nhận thanh toán online hoặc chờ kiểm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tra tồn kho nếu hệ thống không cập nhật kịp thời.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Gây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gián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đoạn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trình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kéo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dài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gian</a:t>
                      </a:r>
                      <a:endParaRPr lang="en-US" sz="1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giao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ảnh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hưởng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đến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trải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nghiệm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khách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Làm quá mức (Over-do)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Đóng gói sản phẩm quá mức cần thiết (sử dụng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nhiều vật liệu hơn yêu cầu).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Tăng chi phí và tác động tiêu cực Ảnh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hưởng đến môi trường mà không mang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lại giá trị thêm cho khách hàng.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885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Lỗi kỹ thuật (Defect)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Sai sót trong thông tin đơn hàng (địa chỉ, sản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phẩm) dẫn đến phải xử lý lại hoặc giao hàng sai.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Gây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lãng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nguồn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lực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có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thể</a:t>
                      </a:r>
                      <a:endParaRPr lang="en-US" sz="1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làm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giảm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sự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hài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lòng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của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khách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4460"/>
            <a:ext cx="7055644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lãng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phí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678637"/>
              </p:ext>
            </p:extLst>
          </p:nvPr>
        </p:nvGraphicFramePr>
        <p:xfrm>
          <a:off x="2170617" y="2159523"/>
          <a:ext cx="14303027" cy="4773268"/>
        </p:xfrm>
        <a:graphic>
          <a:graphicData uri="http://schemas.openxmlformats.org/drawingml/2006/table">
            <a:tbl>
              <a:tblPr/>
              <a:tblGrid>
                <a:gridCol w="2205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48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48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86634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Xử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quá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mức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(Over-processing)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Xác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nhận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thông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tin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đơn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lặp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lại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ở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nhiều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giai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đoạn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(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nhân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viên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xử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).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Tăng thời gian xử lý mà không cải thiện chất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lượng dịch vụ, dẫn đến sự dư thừa không cần thiết.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86634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Sản xuất thừa (Over-production)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Chuẩn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bị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sản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phẩm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vượt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quá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số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lượng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thiết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do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dữ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liệu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tồn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chính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xác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Dẫn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đến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tồn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dư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thừa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lãng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nguồn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lực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endParaRPr lang="en-US" sz="28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tăng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chi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vận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hành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8017" y="1418283"/>
            <a:ext cx="8501533" cy="7450434"/>
          </a:xfrm>
          <a:custGeom>
            <a:avLst/>
            <a:gdLst/>
            <a:ahLst/>
            <a:cxnLst/>
            <a:rect l="l" t="t" r="r" b="b"/>
            <a:pathLst>
              <a:path w="8501533" h="7450434">
                <a:moveTo>
                  <a:pt x="0" y="0"/>
                </a:moveTo>
                <a:lnTo>
                  <a:pt x="8501533" y="0"/>
                </a:lnTo>
                <a:lnTo>
                  <a:pt x="8501533" y="7450434"/>
                </a:lnTo>
                <a:lnTo>
                  <a:pt x="0" y="7450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/>
          <p:cNvSpPr/>
          <p:nvPr/>
        </p:nvSpPr>
        <p:spPr>
          <a:xfrm>
            <a:off x="8971547" y="0"/>
            <a:ext cx="8968436" cy="7048500"/>
          </a:xfrm>
          <a:custGeom>
            <a:avLst/>
            <a:gdLst/>
            <a:ahLst/>
            <a:cxnLst/>
            <a:rect l="l" t="t" r="r" b="b"/>
            <a:pathLst>
              <a:path w="8311488" h="5202860">
                <a:moveTo>
                  <a:pt x="0" y="0"/>
                </a:moveTo>
                <a:lnTo>
                  <a:pt x="8311488" y="0"/>
                </a:lnTo>
                <a:lnTo>
                  <a:pt x="8311488" y="5202860"/>
                </a:lnTo>
                <a:lnTo>
                  <a:pt x="0" y="52028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 dirty="0"/>
          </a:p>
        </p:txBody>
      </p:sp>
      <p:sp>
        <p:nvSpPr>
          <p:cNvPr id="4" name="TextBox 4"/>
          <p:cNvSpPr txBox="1"/>
          <p:nvPr/>
        </p:nvSpPr>
        <p:spPr>
          <a:xfrm>
            <a:off x="-1258827" y="132080"/>
            <a:ext cx="8868052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Đề xuất cải tiến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163905" y="1866899"/>
            <a:ext cx="6523895" cy="39828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06498" lvl="1" indent="-253249" algn="ctr">
              <a:lnSpc>
                <a:spcPts val="3284"/>
              </a:lnSpc>
              <a:buFont typeface="Arial"/>
              <a:buChar char="•"/>
            </a:pPr>
            <a:r>
              <a:rPr lang="en-US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Tự</a:t>
            </a: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động</a:t>
            </a: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hóa</a:t>
            </a: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Sử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dụng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hệ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thống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số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hóa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để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truyền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thông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tin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giữa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các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bộ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phận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giảm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vận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chuyển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và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chuyển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động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thủ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công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ví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dụ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: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tự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động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hóa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xuất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hóa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đơn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DejaVu Serif"/>
                <a:cs typeface="Times New Roman" panose="02020603050405020304" pitchFamily="18" charset="0"/>
                <a:sym typeface="DejaVu Serif"/>
              </a:rPr>
              <a:t>).</a:t>
            </a:r>
          </a:p>
          <a:p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Đảm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tồn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chờ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đợi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thừa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6498" lvl="1" indent="-253249" algn="ctr">
              <a:lnSpc>
                <a:spcPts val="3284"/>
              </a:lnSpc>
              <a:buFont typeface="Arial"/>
              <a:buChar char="•"/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DejaVu Serif"/>
              <a:cs typeface="Times New Roman" panose="02020603050405020304" pitchFamily="18" charset="0"/>
              <a:sym typeface="DejaVu Serif"/>
            </a:endParaRPr>
          </a:p>
          <a:p>
            <a:pPr algn="ctr">
              <a:lnSpc>
                <a:spcPts val="3284"/>
              </a:lnSpc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DejaVu Serif"/>
              <a:cs typeface="Times New Roman" panose="02020603050405020304" pitchFamily="18" charset="0"/>
              <a:sym typeface="DejaVu Serif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22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83F64B35-13B5-158E-8F92-92BB9818EEE1}"/>
              </a:ext>
            </a:extLst>
          </p:cNvPr>
          <p:cNvSpPr txBox="1"/>
          <p:nvPr/>
        </p:nvSpPr>
        <p:spPr>
          <a:xfrm>
            <a:off x="9711102" y="1816049"/>
            <a:ext cx="7429500" cy="3323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endParaRPr lang="vi-VN" sz="2400" dirty="0">
              <a:latin typeface="+mj-lt"/>
            </a:endParaRPr>
          </a:p>
          <a:p>
            <a:pPr lvl="1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Tinh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gọn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lặp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gói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Quy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gói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kiệm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lòng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kịp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9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095500"/>
            <a:ext cx="18288000" cy="8191500"/>
          </a:xfrm>
          <a:custGeom>
            <a:avLst/>
            <a:gdLst/>
            <a:ahLst/>
            <a:cxnLst/>
            <a:rect l="l" t="t" r="r" b="b"/>
            <a:pathLst>
              <a:path w="18288000" h="8191500">
                <a:moveTo>
                  <a:pt x="0" y="0"/>
                </a:moveTo>
                <a:lnTo>
                  <a:pt x="18288000" y="0"/>
                </a:lnTo>
                <a:lnTo>
                  <a:pt x="18288000" y="8191500"/>
                </a:lnTo>
                <a:lnTo>
                  <a:pt x="0" y="819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185854" y="124460"/>
            <a:ext cx="7798475" cy="2200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định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lượng</a:t>
            </a:r>
            <a:endParaRPr lang="en-US" sz="5199" b="1" dirty="0">
              <a:solidFill>
                <a:srgbClr val="000000"/>
              </a:solidFill>
              <a:latin typeface="Times New Roman" panose="02020603050405020304" pitchFamily="18" charset="0"/>
              <a:ea typeface="DejaVu Serif Bold"/>
              <a:cs typeface="Times New Roman" panose="02020603050405020304" pitchFamily="18" charset="0"/>
              <a:sym typeface="DejaVu Serif Bold"/>
            </a:endParaRPr>
          </a:p>
          <a:p>
            <a:pPr algn="l">
              <a:lnSpc>
                <a:spcPts val="6020"/>
              </a:lnSpc>
            </a:pPr>
            <a:r>
              <a:rPr lang="en-US" sz="4300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	</a:t>
            </a:r>
            <a:r>
              <a:rPr lang="en-US" sz="4300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Thời</a:t>
            </a:r>
            <a:r>
              <a:rPr lang="en-US" sz="4300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4300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gian</a:t>
            </a:r>
            <a:endParaRPr lang="en-US" sz="4300" b="1" dirty="0">
              <a:solidFill>
                <a:srgbClr val="000000"/>
              </a:solidFill>
              <a:latin typeface="Times New Roman" panose="02020603050405020304" pitchFamily="18" charset="0"/>
              <a:ea typeface="DejaVu Serif Bold"/>
              <a:cs typeface="Times New Roman" panose="02020603050405020304" pitchFamily="18" charset="0"/>
              <a:sym typeface="DejaVu Serif Bold"/>
            </a:endParaRPr>
          </a:p>
          <a:p>
            <a:pPr algn="ctr">
              <a:lnSpc>
                <a:spcPts val="3780"/>
              </a:lnSpc>
            </a:pPr>
            <a:endParaRPr lang="en-US" sz="4300" b="1" dirty="0">
              <a:solidFill>
                <a:srgbClr val="000000"/>
              </a:solidFill>
              <a:latin typeface="Times New Roman" panose="02020603050405020304" pitchFamily="18" charset="0"/>
              <a:ea typeface="DejaVu Serif Bold"/>
              <a:cs typeface="Times New Roman" panose="02020603050405020304" pitchFamily="18" charset="0"/>
              <a:sym typeface="DejaVu Serif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5854" y="2007686"/>
            <a:ext cx="17259300" cy="6795849"/>
          </a:xfrm>
          <a:custGeom>
            <a:avLst/>
            <a:gdLst/>
            <a:ahLst/>
            <a:cxnLst/>
            <a:rect l="l" t="t" r="r" b="b"/>
            <a:pathLst>
              <a:path w="17259300" h="6795849">
                <a:moveTo>
                  <a:pt x="0" y="0"/>
                </a:moveTo>
                <a:lnTo>
                  <a:pt x="17259300" y="0"/>
                </a:lnTo>
                <a:lnTo>
                  <a:pt x="17259300" y="6795850"/>
                </a:lnTo>
                <a:lnTo>
                  <a:pt x="0" y="67958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185854" y="124460"/>
            <a:ext cx="7798475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định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lượng</a:t>
            </a:r>
            <a:endParaRPr lang="en-US" sz="5199" b="1" dirty="0">
              <a:solidFill>
                <a:srgbClr val="000000"/>
              </a:solidFill>
              <a:latin typeface="Times New Roman" panose="02020603050405020304" pitchFamily="18" charset="0"/>
              <a:ea typeface="DejaVu Serif Bold"/>
              <a:cs typeface="Times New Roman" panose="02020603050405020304" pitchFamily="18" charset="0"/>
              <a:sym typeface="DejaVu Serif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853888"/>
            <a:ext cx="18288000" cy="8191500"/>
          </a:xfrm>
          <a:custGeom>
            <a:avLst/>
            <a:gdLst/>
            <a:ahLst/>
            <a:cxnLst/>
            <a:rect l="l" t="t" r="r" b="b"/>
            <a:pathLst>
              <a:path w="18288000" h="8191500">
                <a:moveTo>
                  <a:pt x="0" y="0"/>
                </a:moveTo>
                <a:lnTo>
                  <a:pt x="18288000" y="0"/>
                </a:lnTo>
                <a:lnTo>
                  <a:pt x="18288000" y="8191500"/>
                </a:lnTo>
                <a:lnTo>
                  <a:pt x="0" y="819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0" y="150818"/>
            <a:ext cx="7798475" cy="1703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định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lượng</a:t>
            </a:r>
            <a:endParaRPr lang="en-US" sz="5199" b="1" dirty="0">
              <a:solidFill>
                <a:srgbClr val="000000"/>
              </a:solidFill>
              <a:latin typeface="Times New Roman" panose="02020603050405020304" pitchFamily="18" charset="0"/>
              <a:ea typeface="DejaVu Serif Bold"/>
              <a:cs typeface="Times New Roman" panose="02020603050405020304" pitchFamily="18" charset="0"/>
              <a:sym typeface="DejaVu Serif Bold"/>
            </a:endParaRPr>
          </a:p>
          <a:p>
            <a:pPr algn="just">
              <a:lnSpc>
                <a:spcPts val="6160"/>
              </a:lnSpc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	Chi </a:t>
            </a:r>
            <a:r>
              <a:rPr lang="en-US" sz="4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phí</a:t>
            </a:r>
            <a:endParaRPr lang="en-US" sz="4400" b="1" dirty="0">
              <a:solidFill>
                <a:srgbClr val="000000"/>
              </a:solidFill>
              <a:latin typeface="Times New Roman" panose="02020603050405020304" pitchFamily="18" charset="0"/>
              <a:ea typeface="DejaVu Serif Bold"/>
              <a:cs typeface="Times New Roman" panose="02020603050405020304" pitchFamily="18" charset="0"/>
              <a:sym typeface="DejaVu Serif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49055" y="6834574"/>
            <a:ext cx="2753175" cy="4114800"/>
          </a:xfrm>
          <a:custGeom>
            <a:avLst/>
            <a:gdLst/>
            <a:ahLst/>
            <a:cxnLst/>
            <a:rect l="l" t="t" r="r" b="b"/>
            <a:pathLst>
              <a:path w="2753175" h="4114800">
                <a:moveTo>
                  <a:pt x="0" y="0"/>
                </a:moveTo>
                <a:lnTo>
                  <a:pt x="2753176" y="0"/>
                </a:lnTo>
                <a:lnTo>
                  <a:pt x="27531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/>
          <p:cNvSpPr/>
          <p:nvPr/>
        </p:nvSpPr>
        <p:spPr>
          <a:xfrm>
            <a:off x="3733800" y="1256410"/>
            <a:ext cx="13353922" cy="9030590"/>
          </a:xfrm>
          <a:custGeom>
            <a:avLst/>
            <a:gdLst/>
            <a:ahLst/>
            <a:cxnLst/>
            <a:rect l="l" t="t" r="r" b="b"/>
            <a:pathLst>
              <a:path w="13353922" h="9030590">
                <a:moveTo>
                  <a:pt x="0" y="0"/>
                </a:moveTo>
                <a:lnTo>
                  <a:pt x="13353923" y="0"/>
                </a:lnTo>
                <a:lnTo>
                  <a:pt x="13353923" y="9030590"/>
                </a:lnTo>
                <a:lnTo>
                  <a:pt x="0" y="90305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786121"/>
              </p:ext>
            </p:extLst>
          </p:nvPr>
        </p:nvGraphicFramePr>
        <p:xfrm>
          <a:off x="4440380" y="3257755"/>
          <a:ext cx="11779786" cy="5704722"/>
        </p:xfrm>
        <a:graphic>
          <a:graphicData uri="http://schemas.openxmlformats.org/drawingml/2006/table">
            <a:tbl>
              <a:tblPr/>
              <a:tblGrid>
                <a:gridCol w="58933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86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90411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 Công </a:t>
                      </a:r>
                      <a:r>
                        <a:rPr lang="en-US" sz="2400" b="1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việc</a:t>
                      </a:r>
                      <a:endParaRPr lang="en-US" sz="2400" b="1" dirty="0">
                        <a:solidFill>
                          <a:srgbClr val="FFFFFF"/>
                        </a:solidFill>
                        <a:latin typeface="Times New Roman" panose="02020603050405020304" pitchFamily="18" charset="0"/>
                        <a:ea typeface="Cabin Bold"/>
                        <a:cs typeface="Times New Roman" panose="02020603050405020304" pitchFamily="18" charset="0"/>
                        <a:sym typeface="Cabin Bold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 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gian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(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phút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)</a:t>
                      </a: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943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Xác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nhận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thông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tin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đặt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10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Kiểm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tra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nhu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cầu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mua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thực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tế</a:t>
                      </a: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0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Kiểm tra thông tin khách hàng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1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Điều chỉnh thông tin (10%)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0.1 x 5 = 0.5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Xử  lý đơn chưa thanh toán (20%)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0.2 x 30 = 6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Giao đơn cho kho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30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68493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Tổng thời gian</a:t>
                      </a:r>
                      <a:endParaRPr lang="en-US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47. 5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phút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TextBox 5"/>
          <p:cNvSpPr txBox="1"/>
          <p:nvPr/>
        </p:nvSpPr>
        <p:spPr>
          <a:xfrm>
            <a:off x="1282797" y="352170"/>
            <a:ext cx="7798475" cy="90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 tích định lượng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440380" y="1867065"/>
            <a:ext cx="7931635" cy="1706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30"/>
              </a:lnSpc>
              <a:spcBef>
                <a:spcPct val="0"/>
              </a:spcBef>
            </a:pP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1 </a:t>
            </a: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ngày</a:t>
            </a: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= 480 </a:t>
            </a: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phút</a:t>
            </a: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= 8 </a:t>
            </a: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tiếng</a:t>
            </a: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.</a:t>
            </a:r>
          </a:p>
          <a:p>
            <a:pPr algn="just">
              <a:lnSpc>
                <a:spcPts val="2730"/>
              </a:lnSpc>
              <a:spcBef>
                <a:spcPct val="0"/>
              </a:spcBef>
            </a:pPr>
            <a:endParaRPr lang="en-US" sz="2100" spc="21"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algn="just">
              <a:lnSpc>
                <a:spcPts val="2730"/>
              </a:lnSpc>
              <a:spcBef>
                <a:spcPct val="0"/>
              </a:spcBef>
            </a:pP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Thời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gian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xử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lý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(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trường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hợp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có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phát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sinh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vấn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đề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):</a:t>
            </a:r>
          </a:p>
          <a:p>
            <a:pPr algn="just">
              <a:lnSpc>
                <a:spcPts val="2730"/>
              </a:lnSpc>
              <a:spcBef>
                <a:spcPct val="0"/>
              </a:spcBef>
            </a:pP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Nhân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viên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quản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lý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đơn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100" spc="21" dirty="0" err="1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hàng</a:t>
            </a:r>
            <a:r>
              <a:rPr lang="en-US" sz="2100" spc="21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:</a:t>
            </a:r>
          </a:p>
          <a:p>
            <a:pPr algn="just">
              <a:lnSpc>
                <a:spcPts val="2730"/>
              </a:lnSpc>
              <a:spcBef>
                <a:spcPct val="0"/>
              </a:spcBef>
            </a:pPr>
            <a:endParaRPr lang="en-US" sz="2100" spc="21"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394164" y="9012642"/>
            <a:ext cx="8656629" cy="11895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→ 47.5 </a:t>
            </a:r>
            <a:r>
              <a:rPr lang="en-US" sz="3399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phút</a:t>
            </a:r>
            <a:r>
              <a:rPr lang="en-US" sz="3399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÷ 480 = 0.09896 </a:t>
            </a:r>
            <a:r>
              <a:rPr lang="en-US" sz="3399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3399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ctr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8356243" y="943838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26</a:t>
            </a:r>
          </a:p>
        </p:txBody>
      </p:sp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F1925FF0-4988-8085-7B94-F7484A9679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91578"/>
              </p:ext>
            </p:extLst>
          </p:nvPr>
        </p:nvGraphicFramePr>
        <p:xfrm>
          <a:off x="4638191" y="2349479"/>
          <a:ext cx="11779786" cy="5704722"/>
        </p:xfrm>
        <a:graphic>
          <a:graphicData uri="http://schemas.openxmlformats.org/drawingml/2006/table">
            <a:tbl>
              <a:tblPr/>
              <a:tblGrid>
                <a:gridCol w="58933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86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90411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 Công </a:t>
                      </a:r>
                      <a:r>
                        <a:rPr lang="en-US" sz="2400" b="1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việc</a:t>
                      </a:r>
                      <a:endParaRPr lang="en-US" sz="2400" b="1" dirty="0">
                        <a:solidFill>
                          <a:srgbClr val="FFFFFF"/>
                        </a:solidFill>
                        <a:latin typeface="Times New Roman" panose="02020603050405020304" pitchFamily="18" charset="0"/>
                        <a:ea typeface="Cabin Bold"/>
                        <a:cs typeface="Times New Roman" panose="02020603050405020304" pitchFamily="18" charset="0"/>
                        <a:sym typeface="Cabin Bold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 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b="1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b="1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gian</a:t>
                      </a: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(</a:t>
                      </a:r>
                      <a:r>
                        <a:rPr lang="en-US" sz="2400" b="1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phút</a:t>
                      </a: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)</a:t>
                      </a: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94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nhận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đơn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1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tồn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kho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Cabin"/>
                        </a:rPr>
                        <a:t>5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vi-VN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Đặt hàng NCC nếu thiếu (10%)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0.1 x 15 = 1.5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trạng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Cabin"/>
                        </a:rPr>
                        <a:t>5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Đóng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gói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sản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phẩm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5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Xuất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hóa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đơn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30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6849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Giao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bộ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phận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giao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endParaRPr lang="en-US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47. 5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phút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1" name="TextBox 7">
            <a:extLst>
              <a:ext uri="{FF2B5EF4-FFF2-40B4-BE49-F238E27FC236}">
                <a16:creationId xmlns:a16="http://schemas.microsoft.com/office/drawing/2014/main" id="{AACA8687-CD40-8552-D493-DB624AB78AEE}"/>
              </a:ext>
            </a:extLst>
          </p:cNvPr>
          <p:cNvSpPr txBox="1"/>
          <p:nvPr/>
        </p:nvSpPr>
        <p:spPr>
          <a:xfrm>
            <a:off x="4536557" y="8515502"/>
            <a:ext cx="8656629" cy="10972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vi-VN" sz="3400" b="1" dirty="0">
                <a:solidFill>
                  <a:schemeClr val="bg1"/>
                </a:solidFill>
                <a:latin typeface="+mj-lt"/>
              </a:rPr>
              <a:t>→ </a:t>
            </a:r>
            <a:r>
              <a:rPr lang="vi-VN" sz="3400" dirty="0">
                <a:solidFill>
                  <a:schemeClr val="bg1"/>
                </a:solidFill>
                <a:latin typeface="+mj-lt"/>
              </a:rPr>
              <a:t>33.5 ÷ 480 = </a:t>
            </a:r>
            <a:r>
              <a:rPr lang="vi-VN" sz="3400" b="1" dirty="0">
                <a:solidFill>
                  <a:schemeClr val="bg1"/>
                </a:solidFill>
                <a:latin typeface="+mj-lt"/>
              </a:rPr>
              <a:t>0.06979 ngày</a:t>
            </a:r>
            <a:endParaRPr lang="vi-VN" sz="3400" dirty="0">
              <a:solidFill>
                <a:schemeClr val="bg1"/>
              </a:solidFill>
              <a:latin typeface="+mj-lt"/>
            </a:endParaRPr>
          </a:p>
          <a:p>
            <a:pPr algn="ctr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59E18202-D899-119E-F8E3-AAE497E906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918125"/>
              </p:ext>
            </p:extLst>
          </p:nvPr>
        </p:nvGraphicFramePr>
        <p:xfrm>
          <a:off x="4631930" y="8063726"/>
          <a:ext cx="11779786" cy="482918"/>
        </p:xfrm>
        <a:graphic>
          <a:graphicData uri="http://schemas.openxmlformats.org/drawingml/2006/table">
            <a:tbl>
              <a:tblPr/>
              <a:tblGrid>
                <a:gridCol w="58933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86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Tổng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thời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gian</a:t>
                      </a:r>
                      <a:endParaRPr lang="en-US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33. 5 </a:t>
                      </a:r>
                      <a:r>
                        <a:rPr lang="en-US" sz="2400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phút</a:t>
                      </a: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9C122-0DC4-6124-F58A-771DB2BA5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AFA1504-C8FE-9375-1DFD-14C4C1C0CB6F}"/>
              </a:ext>
            </a:extLst>
          </p:cNvPr>
          <p:cNvSpPr/>
          <p:nvPr/>
        </p:nvSpPr>
        <p:spPr>
          <a:xfrm>
            <a:off x="749055" y="6834574"/>
            <a:ext cx="2753175" cy="4114800"/>
          </a:xfrm>
          <a:custGeom>
            <a:avLst/>
            <a:gdLst/>
            <a:ahLst/>
            <a:cxnLst/>
            <a:rect l="l" t="t" r="r" b="b"/>
            <a:pathLst>
              <a:path w="2753175" h="4114800">
                <a:moveTo>
                  <a:pt x="0" y="0"/>
                </a:moveTo>
                <a:lnTo>
                  <a:pt x="2753176" y="0"/>
                </a:lnTo>
                <a:lnTo>
                  <a:pt x="27531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F68BD89-0178-D297-C667-5DFA5CEDEA1C}"/>
              </a:ext>
            </a:extLst>
          </p:cNvPr>
          <p:cNvSpPr/>
          <p:nvPr/>
        </p:nvSpPr>
        <p:spPr>
          <a:xfrm>
            <a:off x="3733800" y="1256410"/>
            <a:ext cx="13353922" cy="9030590"/>
          </a:xfrm>
          <a:custGeom>
            <a:avLst/>
            <a:gdLst/>
            <a:ahLst/>
            <a:cxnLst/>
            <a:rect l="l" t="t" r="r" b="b"/>
            <a:pathLst>
              <a:path w="13353922" h="9030590">
                <a:moveTo>
                  <a:pt x="0" y="0"/>
                </a:moveTo>
                <a:lnTo>
                  <a:pt x="13353923" y="0"/>
                </a:lnTo>
                <a:lnTo>
                  <a:pt x="13353923" y="9030590"/>
                </a:lnTo>
                <a:lnTo>
                  <a:pt x="0" y="90305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BDF346C-F983-0858-BAD2-9E2FFAD827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770307"/>
              </p:ext>
            </p:extLst>
          </p:nvPr>
        </p:nvGraphicFramePr>
        <p:xfrm>
          <a:off x="4440380" y="3257755"/>
          <a:ext cx="11779786" cy="3096504"/>
        </p:xfrm>
        <a:graphic>
          <a:graphicData uri="http://schemas.openxmlformats.org/drawingml/2006/table">
            <a:tbl>
              <a:tblPr/>
              <a:tblGrid>
                <a:gridCol w="58933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86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90411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 Công </a:t>
                      </a:r>
                      <a:r>
                        <a:rPr lang="en-US" sz="2400" b="1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việc</a:t>
                      </a:r>
                      <a:endParaRPr lang="en-US" sz="2400" b="1" dirty="0">
                        <a:solidFill>
                          <a:srgbClr val="FFFFFF"/>
                        </a:solidFill>
                        <a:latin typeface="Times New Roman" panose="02020603050405020304" pitchFamily="18" charset="0"/>
                        <a:ea typeface="Cabin Bold"/>
                        <a:cs typeface="Times New Roman" panose="02020603050405020304" pitchFamily="18" charset="0"/>
                        <a:sym typeface="Cabin Bold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 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b="1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b="1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gian</a:t>
                      </a: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(</a:t>
                      </a:r>
                      <a:r>
                        <a:rPr lang="en-US" sz="2400" b="1" dirty="0" err="1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phút</a:t>
                      </a:r>
                      <a:r>
                        <a:rPr lang="en-US" sz="2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)</a:t>
                      </a: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94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Tiếp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nhận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đơn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giao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</a:t>
                      </a:r>
                      <a:endParaRPr lang="vi-VN" sz="24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Thực hiện giao hàng</a:t>
                      </a:r>
                      <a:endParaRPr lang="vi-VN" sz="24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30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Tổng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en-US" sz="24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thời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en-US" sz="24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gian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31 </a:t>
                      </a:r>
                      <a:r>
                        <a:rPr lang="en-US" sz="24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phút</a:t>
                      </a:r>
                      <a:endParaRPr lang="vi-VN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5">
            <a:extLst>
              <a:ext uri="{FF2B5EF4-FFF2-40B4-BE49-F238E27FC236}">
                <a16:creationId xmlns:a16="http://schemas.microsoft.com/office/drawing/2014/main" id="{82D2BD64-B4A1-2C66-A8FB-30DB14332ACB}"/>
              </a:ext>
            </a:extLst>
          </p:cNvPr>
          <p:cNvSpPr txBox="1"/>
          <p:nvPr/>
        </p:nvSpPr>
        <p:spPr>
          <a:xfrm>
            <a:off x="1282797" y="352170"/>
            <a:ext cx="7798475" cy="90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 tích định lượng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050CE79E-51A3-74C9-BA29-23A6335D54D3}"/>
              </a:ext>
            </a:extLst>
          </p:cNvPr>
          <p:cNvSpPr txBox="1"/>
          <p:nvPr/>
        </p:nvSpPr>
        <p:spPr>
          <a:xfrm>
            <a:off x="4440380" y="1867065"/>
            <a:ext cx="7931635" cy="1364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30"/>
              </a:lnSpc>
              <a:spcBef>
                <a:spcPct val="0"/>
              </a:spcBef>
            </a:pP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1 </a:t>
            </a: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ngày</a:t>
            </a: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= 480 </a:t>
            </a: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phút</a:t>
            </a: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= 8 </a:t>
            </a: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tiếng</a:t>
            </a: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.</a:t>
            </a:r>
          </a:p>
          <a:p>
            <a:pPr algn="just">
              <a:lnSpc>
                <a:spcPts val="2730"/>
              </a:lnSpc>
              <a:spcBef>
                <a:spcPct val="0"/>
              </a:spcBef>
            </a:pPr>
            <a:endParaRPr lang="en-US" sz="2400" spc="21" dirty="0">
              <a:solidFill>
                <a:srgbClr val="FFFFFF"/>
              </a:solidFill>
              <a:latin typeface="Times New Roman" panose="02020603050405020304" pitchFamily="18" charset="0"/>
              <a:ea typeface="Cabin"/>
              <a:cs typeface="Times New Roman" panose="02020603050405020304" pitchFamily="18" charset="0"/>
              <a:sym typeface="Cabin"/>
            </a:endParaRPr>
          </a:p>
          <a:p>
            <a:pPr algn="just">
              <a:lnSpc>
                <a:spcPts val="2730"/>
              </a:lnSpc>
              <a:spcBef>
                <a:spcPct val="0"/>
              </a:spcBef>
            </a:pP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Bộ</a:t>
            </a: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</a:t>
            </a: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phận</a:t>
            </a: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</a:t>
            </a: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giao</a:t>
            </a:r>
            <a:r>
              <a:rPr lang="en-US" sz="2400" spc="21" dirty="0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 </a:t>
            </a:r>
            <a:r>
              <a:rPr lang="en-US" sz="2400" spc="21" dirty="0" err="1">
                <a:solidFill>
                  <a:srgbClr val="FFFFFF"/>
                </a:solidFill>
                <a:latin typeface="Times New Roman" panose="02020603050405020304" pitchFamily="18" charset="0"/>
                <a:ea typeface="Cabin"/>
                <a:cs typeface="Times New Roman" panose="02020603050405020304" pitchFamily="18" charset="0"/>
                <a:sym typeface="Cabin"/>
              </a:rPr>
              <a:t>hàng</a:t>
            </a:r>
            <a:endParaRPr lang="en-US" sz="2100" spc="21"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algn="just">
              <a:lnSpc>
                <a:spcPts val="2730"/>
              </a:lnSpc>
              <a:spcBef>
                <a:spcPct val="0"/>
              </a:spcBef>
            </a:pPr>
            <a:endParaRPr lang="en-US" sz="2100" spc="21"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770F12B-3886-47FE-221B-03553B7E2D2C}"/>
              </a:ext>
            </a:extLst>
          </p:cNvPr>
          <p:cNvSpPr txBox="1"/>
          <p:nvPr/>
        </p:nvSpPr>
        <p:spPr>
          <a:xfrm>
            <a:off x="2895600" y="6537742"/>
            <a:ext cx="8656629" cy="11895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dirty="0">
                <a:solidFill>
                  <a:schemeClr val="bg1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→ </a:t>
            </a:r>
            <a:r>
              <a:rPr lang="vi-VN" sz="3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31 ÷ 480 = </a:t>
            </a:r>
            <a:r>
              <a:rPr lang="vi-VN" sz="3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0.06458 ngày</a:t>
            </a:r>
            <a:endParaRPr lang="en-US" sz="3400" dirty="0">
              <a:solidFill>
                <a:schemeClr val="bg1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ctr">
              <a:lnSpc>
                <a:spcPts val="4759"/>
              </a:lnSpc>
            </a:pPr>
            <a:endParaRPr lang="en-US" sz="3400" dirty="0">
              <a:solidFill>
                <a:schemeClr val="bg1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DBFD176A-879B-07CA-13F9-E79F47D4F394}"/>
              </a:ext>
            </a:extLst>
          </p:cNvPr>
          <p:cNvSpPr txBox="1"/>
          <p:nvPr/>
        </p:nvSpPr>
        <p:spPr>
          <a:xfrm>
            <a:off x="18356243" y="943838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969558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CD8A3-1640-A964-4A7C-4015C3229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4348A75-2387-6A35-DFB4-CCAB25F4CBA6}"/>
              </a:ext>
            </a:extLst>
          </p:cNvPr>
          <p:cNvSpPr/>
          <p:nvPr/>
        </p:nvSpPr>
        <p:spPr>
          <a:xfrm>
            <a:off x="749055" y="6834574"/>
            <a:ext cx="2753175" cy="4114800"/>
          </a:xfrm>
          <a:custGeom>
            <a:avLst/>
            <a:gdLst/>
            <a:ahLst/>
            <a:cxnLst/>
            <a:rect l="l" t="t" r="r" b="b"/>
            <a:pathLst>
              <a:path w="2753175" h="4114800">
                <a:moveTo>
                  <a:pt x="0" y="0"/>
                </a:moveTo>
                <a:lnTo>
                  <a:pt x="2753176" y="0"/>
                </a:lnTo>
                <a:lnTo>
                  <a:pt x="27531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59D7583-2F1C-98F6-F586-BAC0630A5822}"/>
              </a:ext>
            </a:extLst>
          </p:cNvPr>
          <p:cNvSpPr/>
          <p:nvPr/>
        </p:nvSpPr>
        <p:spPr>
          <a:xfrm>
            <a:off x="3733800" y="1256410"/>
            <a:ext cx="13353922" cy="9030590"/>
          </a:xfrm>
          <a:custGeom>
            <a:avLst/>
            <a:gdLst/>
            <a:ahLst/>
            <a:cxnLst/>
            <a:rect l="l" t="t" r="r" b="b"/>
            <a:pathLst>
              <a:path w="13353922" h="9030590">
                <a:moveTo>
                  <a:pt x="0" y="0"/>
                </a:moveTo>
                <a:lnTo>
                  <a:pt x="13353923" y="0"/>
                </a:lnTo>
                <a:lnTo>
                  <a:pt x="13353923" y="9030590"/>
                </a:lnTo>
                <a:lnTo>
                  <a:pt x="0" y="90305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C9B46F05-8C30-40AF-FBB8-87E5AE20FFA4}"/>
              </a:ext>
            </a:extLst>
          </p:cNvPr>
          <p:cNvSpPr txBox="1"/>
          <p:nvPr/>
        </p:nvSpPr>
        <p:spPr>
          <a:xfrm>
            <a:off x="1282797" y="352170"/>
            <a:ext cx="7798475" cy="90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 tích định lượng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299E7E63-A8D6-DEFE-C22D-C18003387EC7}"/>
              </a:ext>
            </a:extLst>
          </p:cNvPr>
          <p:cNvSpPr txBox="1"/>
          <p:nvPr/>
        </p:nvSpPr>
        <p:spPr>
          <a:xfrm>
            <a:off x="4419600" y="2162133"/>
            <a:ext cx="7931635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30"/>
              </a:lnSpc>
              <a:spcBef>
                <a:spcPct val="0"/>
              </a:spcBef>
            </a:pPr>
            <a:r>
              <a:rPr lang="vi-VN" sz="2400" dirty="0">
                <a:solidFill>
                  <a:schemeClr val="bg1"/>
                </a:solidFill>
                <a:latin typeface="+mj-lt"/>
              </a:rPr>
              <a:t>Thời gian xử lý ( trường hợp không phát sinh vấn đề):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09F7A38F-F792-E874-BF1E-401ED4D70CE2}"/>
              </a:ext>
            </a:extLst>
          </p:cNvPr>
          <p:cNvSpPr txBox="1"/>
          <p:nvPr/>
        </p:nvSpPr>
        <p:spPr>
          <a:xfrm>
            <a:off x="4419601" y="2933700"/>
            <a:ext cx="5638800" cy="6821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vi-VN" sz="2400" b="1" dirty="0">
                <a:solidFill>
                  <a:schemeClr val="bg1"/>
                </a:solidFill>
                <a:latin typeface="+mj-lt"/>
              </a:rPr>
              <a:t>Nhân viên quản lý đơn hàng:</a:t>
            </a:r>
          </a:p>
          <a:p>
            <a:pPr lvl="0"/>
            <a:r>
              <a:rPr lang="en-US" sz="2400" dirty="0" err="1">
                <a:solidFill>
                  <a:schemeClr val="bg1"/>
                </a:solidFill>
                <a:latin typeface="+mj-lt"/>
              </a:rPr>
              <a:t>Xác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10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tin KH: 1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30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41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0.0854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Chi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0.0854 × 350,000 = 29,890 VND</a:t>
            </a:r>
          </a:p>
          <a:p>
            <a:pPr lvl="0"/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 err="1">
                <a:solidFill>
                  <a:schemeClr val="bg1"/>
                </a:solidFill>
                <a:latin typeface="+mj-lt"/>
              </a:rPr>
              <a:t>Bộ</a:t>
            </a:r>
            <a:r>
              <a:rPr lang="en-US" sz="2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+mj-lt"/>
              </a:rPr>
              <a:t>phận</a:t>
            </a:r>
            <a:r>
              <a:rPr lang="en-US" sz="2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+mj-lt"/>
              </a:rPr>
              <a:t>kho</a:t>
            </a:r>
            <a:r>
              <a:rPr lang="vi-VN" sz="2400" b="1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lvl="0"/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tồn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Đóng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gói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phận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15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32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0.0667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Chi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0.0667 × 350,000 = 23,345 VND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ts val="4759"/>
              </a:lnSpc>
            </a:pPr>
            <a:endParaRPr lang="en-US" sz="2400" dirty="0">
              <a:solidFill>
                <a:schemeClr val="bg1"/>
              </a:solidFill>
              <a:latin typeface="+mj-lt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6F35B0E-58FC-CE16-EBA0-3385FD82FCBD}"/>
              </a:ext>
            </a:extLst>
          </p:cNvPr>
          <p:cNvSpPr txBox="1"/>
          <p:nvPr/>
        </p:nvSpPr>
        <p:spPr>
          <a:xfrm>
            <a:off x="18356243" y="943838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26</a:t>
            </a: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6BD67866-ED31-F2F1-D3E6-85E06F7443C3}"/>
              </a:ext>
            </a:extLst>
          </p:cNvPr>
          <p:cNvSpPr txBox="1"/>
          <p:nvPr/>
        </p:nvSpPr>
        <p:spPr>
          <a:xfrm>
            <a:off x="10788386" y="2933700"/>
            <a:ext cx="5638800" cy="42271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phận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30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31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0.06458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Chi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0.06458 × 350,000 = 22,603 VND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vi-V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29,890+23,345+22,603=75,838  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vi-V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  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75,83881,665×100%=92.86%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ts val="4759"/>
              </a:lnSpc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56097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37266" y="4585662"/>
            <a:ext cx="16822034" cy="4823450"/>
          </a:xfrm>
          <a:custGeom>
            <a:avLst/>
            <a:gdLst/>
            <a:ahLst/>
            <a:cxnLst/>
            <a:rect l="l" t="t" r="r" b="b"/>
            <a:pathLst>
              <a:path w="16822034" h="4823450">
                <a:moveTo>
                  <a:pt x="0" y="0"/>
                </a:moveTo>
                <a:lnTo>
                  <a:pt x="16822034" y="0"/>
                </a:lnTo>
                <a:lnTo>
                  <a:pt x="16822034" y="4823450"/>
                </a:lnTo>
                <a:lnTo>
                  <a:pt x="0" y="4823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/>
          <p:cNvSpPr/>
          <p:nvPr/>
        </p:nvSpPr>
        <p:spPr>
          <a:xfrm>
            <a:off x="764848" y="2347762"/>
            <a:ext cx="13787121" cy="1929118"/>
          </a:xfrm>
          <a:custGeom>
            <a:avLst/>
            <a:gdLst/>
            <a:ahLst/>
            <a:cxnLst/>
            <a:rect l="l" t="t" r="r" b="b"/>
            <a:pathLst>
              <a:path w="13787121" h="1929118">
                <a:moveTo>
                  <a:pt x="0" y="0"/>
                </a:moveTo>
                <a:lnTo>
                  <a:pt x="13787121" y="0"/>
                </a:lnTo>
                <a:lnTo>
                  <a:pt x="13787121" y="1929117"/>
                </a:lnTo>
                <a:lnTo>
                  <a:pt x="0" y="19291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4" name="TextBox 4"/>
          <p:cNvSpPr txBox="1"/>
          <p:nvPr/>
        </p:nvSpPr>
        <p:spPr>
          <a:xfrm>
            <a:off x="-2370108" y="175966"/>
            <a:ext cx="15313219" cy="1226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Quy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trình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kiểm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kê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kho</a:t>
            </a:r>
            <a:endParaRPr lang="en-US" sz="7200" b="1" dirty="0">
              <a:solidFill>
                <a:srgbClr val="000000"/>
              </a:solidFill>
              <a:latin typeface="Times New Roman" panose="02020603050405020304" pitchFamily="18" charset="0"/>
              <a:ea typeface="Noto Sans Bold"/>
              <a:cs typeface="Times New Roman" panose="02020603050405020304" pitchFamily="18" charset="0"/>
              <a:sym typeface="Noto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-2629342" y="839997"/>
            <a:ext cx="7945947" cy="3511798"/>
            <a:chOff x="0" y="0"/>
            <a:chExt cx="12155147" cy="5372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55147" cy="5372100"/>
            </a:xfrm>
            <a:custGeom>
              <a:avLst/>
              <a:gdLst/>
              <a:ahLst/>
              <a:cxnLst/>
              <a:rect l="l" t="t" r="r" b="b"/>
              <a:pathLst>
                <a:path w="12155147" h="5372100">
                  <a:moveTo>
                    <a:pt x="10604477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0604477" y="5372100"/>
                  </a:lnTo>
                  <a:lnTo>
                    <a:pt x="12155147" y="2686050"/>
                  </a:lnTo>
                  <a:lnTo>
                    <a:pt x="10604477" y="0"/>
                  </a:ln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</p:grp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220767"/>
              </p:ext>
            </p:extLst>
          </p:nvPr>
        </p:nvGraphicFramePr>
        <p:xfrm>
          <a:off x="6778212" y="5143500"/>
          <a:ext cx="4423187" cy="4490785"/>
        </p:xfrm>
        <a:graphic>
          <a:graphicData uri="http://schemas.openxmlformats.org/drawingml/2006/table">
            <a:tbl>
              <a:tblPr/>
              <a:tblGrid>
                <a:gridCol w="44231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54660">
                <a:tc>
                  <a:txBody>
                    <a:bodyPr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Semi-Bold"/>
                          <a:cs typeface="Times New Roman" panose="02020603050405020304" pitchFamily="18" charset="0"/>
                          <a:sym typeface="Cabin Semi-Bold"/>
                        </a:rPr>
                        <a:t>Mục đích dự án</a:t>
                      </a: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6C7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800">
                <a:tc>
                  <a:txBody>
                    <a:bodyPr/>
                    <a:lstStyle/>
                    <a:p>
                      <a:pPr marL="388620" lvl="1" indent="-194310" algn="l">
                        <a:lnSpc>
                          <a:spcPts val="252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Mục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đích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của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dự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án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bán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online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là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xây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dựng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một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hệ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thống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thương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mại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điện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tử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hiện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đại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giúp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doanh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nghiệp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tiếp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cận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khách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trên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nền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tảng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trực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tuyến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từ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đó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nâng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cao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hiệu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quả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doanh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mở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rộng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thị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trường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tiết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kiệm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chi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vận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mang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lại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trải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nghiệm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mua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sắm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tiện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lợi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nhanh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chóng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người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tiêu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dùng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6C7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642654"/>
              </p:ext>
            </p:extLst>
          </p:nvPr>
        </p:nvGraphicFramePr>
        <p:xfrm>
          <a:off x="12196900" y="5143500"/>
          <a:ext cx="5481499" cy="4869435"/>
        </p:xfrm>
        <a:graphic>
          <a:graphicData uri="http://schemas.openxmlformats.org/drawingml/2006/table">
            <a:tbl>
              <a:tblPr/>
              <a:tblGrid>
                <a:gridCol w="54814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54660">
                <a:tc>
                  <a:txBody>
                    <a:bodyPr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Semi-Bold"/>
                          <a:cs typeface="Times New Roman" panose="02020603050405020304" pitchFamily="18" charset="0"/>
                          <a:sym typeface="Cabin Semi-Bold"/>
                        </a:rPr>
                        <a:t>Mục tiêu dự án</a:t>
                      </a: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6C7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4775">
                <a:tc>
                  <a:txBody>
                    <a:bodyPr/>
                    <a:lstStyle/>
                    <a:p>
                      <a:pPr marL="388620" lvl="1" indent="-194310" algn="l">
                        <a:lnSpc>
                          <a:spcPts val="252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Xây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dựng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hệ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thống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website (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hoặc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ứng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dụng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)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bán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thân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thiện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với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người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dùng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dễ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sử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dụng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trên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cả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máy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tính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thiết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bị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di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động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88620" lvl="1" indent="-194310" algn="l">
                        <a:lnSpc>
                          <a:spcPts val="2520"/>
                        </a:lnSpc>
                        <a:buFont typeface="Arial"/>
                        <a:buChar char="•"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Tích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hợp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chức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năng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mua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sắm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trực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tuyến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như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: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tìm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kiếm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sản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phẩm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thêm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giỏ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thanh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toán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online,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quản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đơn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theo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dõi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trạng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thái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marL="388620" lvl="1" indent="-194310" algn="l">
                        <a:lnSpc>
                          <a:spcPts val="2520"/>
                        </a:lnSpc>
                        <a:buFont typeface="Arial"/>
                        <a:buChar char="•"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Quản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sản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phẩm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thông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tin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khách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một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cách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hiệu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quả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trực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quan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chính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xác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6C7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" name="Group 6"/>
          <p:cNvGrpSpPr/>
          <p:nvPr/>
        </p:nvGrpSpPr>
        <p:grpSpPr>
          <a:xfrm>
            <a:off x="6927625" y="456540"/>
            <a:ext cx="10221239" cy="4185634"/>
            <a:chOff x="0" y="66675"/>
            <a:chExt cx="13628319" cy="5580845"/>
          </a:xfrm>
        </p:grpSpPr>
        <p:sp>
          <p:nvSpPr>
            <p:cNvPr id="7" name="TextBox 7"/>
            <p:cNvSpPr txBox="1"/>
            <p:nvPr/>
          </p:nvSpPr>
          <p:spPr>
            <a:xfrm>
              <a:off x="0" y="66675"/>
              <a:ext cx="13628319" cy="15317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717"/>
                </a:lnSpc>
                <a:spcBef>
                  <a:spcPct val="0"/>
                </a:spcBef>
              </a:pPr>
              <a:r>
                <a:rPr lang="en-US" sz="7925" b="1" u="none" dirty="0" err="1">
                  <a:solidFill>
                    <a:srgbClr val="1836B2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Tổng</a:t>
              </a:r>
              <a:r>
                <a:rPr lang="en-US" sz="7925" b="1" u="none" dirty="0">
                  <a:solidFill>
                    <a:srgbClr val="1836B2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 </a:t>
              </a:r>
              <a:r>
                <a:rPr lang="en-US" sz="7925" b="1" u="none" dirty="0" err="1">
                  <a:solidFill>
                    <a:srgbClr val="1836B2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quan</a:t>
              </a:r>
              <a:r>
                <a:rPr lang="en-US" sz="7925" b="1" u="none" dirty="0">
                  <a:solidFill>
                    <a:srgbClr val="1836B2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 </a:t>
              </a:r>
              <a:r>
                <a:rPr lang="en-US" sz="7925" b="1" u="none" dirty="0" err="1">
                  <a:solidFill>
                    <a:srgbClr val="1836B2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dự</a:t>
              </a:r>
              <a:r>
                <a:rPr lang="en-US" sz="7925" b="1" u="none" dirty="0">
                  <a:solidFill>
                    <a:srgbClr val="1836B2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 </a:t>
              </a:r>
              <a:r>
                <a:rPr lang="en-US" sz="7925" b="1" u="none" dirty="0" err="1">
                  <a:solidFill>
                    <a:srgbClr val="1836B2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án</a:t>
              </a:r>
              <a:endParaRPr lang="en-US" sz="7925" b="1" u="none" dirty="0">
                <a:solidFill>
                  <a:srgbClr val="1836B2"/>
                </a:solidFill>
                <a:latin typeface="Times New Roman" panose="02020603050405020304" pitchFamily="18" charset="0"/>
                <a:ea typeface="Cabin Semi-Bold"/>
                <a:cs typeface="Times New Roman" panose="02020603050405020304" pitchFamily="18" charset="0"/>
                <a:sym typeface="Cabin Semi-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896579"/>
              <a:ext cx="13628319" cy="37509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72"/>
                </a:lnSpc>
                <a:spcBef>
                  <a:spcPct val="0"/>
                </a:spcBef>
              </a:pPr>
              <a:r>
                <a:rPr lang="en-US" sz="2825" b="1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MFast </a:t>
              </a:r>
              <a:r>
                <a:rPr lang="en-US" sz="2825" b="1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là</a:t>
              </a:r>
              <a:r>
                <a:rPr lang="en-US" sz="2825" b="1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một</a:t>
              </a:r>
              <a:r>
                <a:rPr lang="en-US" sz="2825" b="1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nền</a:t>
              </a:r>
              <a:r>
                <a:rPr lang="en-US" sz="2825" b="1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tảng</a:t>
              </a:r>
              <a:r>
                <a:rPr lang="en-US" sz="2825" b="1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công</a:t>
              </a:r>
              <a:r>
                <a:rPr lang="en-US" sz="2825" b="1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nghệ</a:t>
              </a:r>
              <a:r>
                <a:rPr lang="en-US" sz="2825" b="1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hân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phối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sản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phẩm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tài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chính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,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bảo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hiểm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và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tiêu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dùng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thông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qua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mạng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lưới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cộng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tác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viên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trải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dài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khắp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Việt Nam.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Bên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cạnh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các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dịch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vụ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tài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chính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,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mảng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thương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mại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điện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tử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của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MFast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đang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phát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triển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nhanh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và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đòi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hỏi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hệ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thống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quy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trình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vận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hành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được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thiết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kế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phù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hợp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với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đặc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thù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mô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hình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kết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hợp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giữa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nền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tảng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số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và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phân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phối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truyền</a:t>
              </a:r>
              <a:r>
                <a:rPr lang="en-US" sz="2825" b="1" u="none" spc="-56" dirty="0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2825" b="1" u="none" spc="-56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thống</a:t>
              </a:r>
              <a:endParaRPr lang="en-US" sz="2825" b="1" u="none" spc="-56" dirty="0">
                <a:solidFill>
                  <a:srgbClr val="000000"/>
                </a:solidFill>
                <a:latin typeface="Times New Roman" panose="02020603050405020304" pitchFamily="18" charset="0"/>
                <a:ea typeface="Cabin Medium"/>
                <a:cs typeface="Times New Roman" panose="02020603050405020304" pitchFamily="18" charset="0"/>
                <a:sym typeface="Cabin Medium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</a:t>
            </a:r>
          </a:p>
        </p:txBody>
      </p:sp>
      <p:grpSp>
        <p:nvGrpSpPr>
          <p:cNvPr id="10" name="Group 10"/>
          <p:cNvGrpSpPr/>
          <p:nvPr/>
        </p:nvGrpSpPr>
        <p:grpSpPr>
          <a:xfrm rot="-10800000">
            <a:off x="-3614789" y="-915902"/>
            <a:ext cx="7945947" cy="3511798"/>
            <a:chOff x="0" y="0"/>
            <a:chExt cx="12155147" cy="53721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55147" cy="5372100"/>
            </a:xfrm>
            <a:custGeom>
              <a:avLst/>
              <a:gdLst/>
              <a:ahLst/>
              <a:cxnLst/>
              <a:rect l="l" t="t" r="r" b="b"/>
              <a:pathLst>
                <a:path w="12155147" h="5372100">
                  <a:moveTo>
                    <a:pt x="10604477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0604477" y="5372100"/>
                  </a:lnTo>
                  <a:lnTo>
                    <a:pt x="12155147" y="2686050"/>
                  </a:lnTo>
                  <a:lnTo>
                    <a:pt x="10604477" y="0"/>
                  </a:ln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2" name="Group 12"/>
          <p:cNvGrpSpPr/>
          <p:nvPr/>
        </p:nvGrpSpPr>
        <p:grpSpPr>
          <a:xfrm rot="-10800000">
            <a:off x="-2476942" y="4066420"/>
            <a:ext cx="7945947" cy="3511798"/>
            <a:chOff x="0" y="0"/>
            <a:chExt cx="12155147" cy="53721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155147" cy="5372100"/>
            </a:xfrm>
            <a:custGeom>
              <a:avLst/>
              <a:gdLst/>
              <a:ahLst/>
              <a:cxnLst/>
              <a:rect l="l" t="t" r="r" b="b"/>
              <a:pathLst>
                <a:path w="12155147" h="5372100">
                  <a:moveTo>
                    <a:pt x="10604477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0604477" y="5372100"/>
                  </a:lnTo>
                  <a:lnTo>
                    <a:pt x="12155147" y="2686050"/>
                  </a:lnTo>
                  <a:lnTo>
                    <a:pt x="10604477" y="0"/>
                  </a:ln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-2324542" y="6775202"/>
            <a:ext cx="7945947" cy="3511798"/>
            <a:chOff x="0" y="0"/>
            <a:chExt cx="12155147" cy="53721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155147" cy="5372100"/>
            </a:xfrm>
            <a:custGeom>
              <a:avLst/>
              <a:gdLst/>
              <a:ahLst/>
              <a:cxnLst/>
              <a:rect l="l" t="t" r="r" b="b"/>
              <a:pathLst>
                <a:path w="12155147" h="5372100">
                  <a:moveTo>
                    <a:pt x="10604477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0604477" y="5372100"/>
                  </a:lnTo>
                  <a:lnTo>
                    <a:pt x="12155147" y="2686050"/>
                  </a:lnTo>
                  <a:lnTo>
                    <a:pt x="10604477" y="0"/>
                  </a:ln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207" y="7597"/>
            <a:ext cx="7431881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quy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trình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07" y="1519555"/>
            <a:ext cx="18114793" cy="6719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-Các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Tác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nhân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tham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Quản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Khởi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tạo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yêu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kê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;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;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số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hệ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thống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nếu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oNhân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viên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kê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hiện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tế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chiếu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số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điều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sai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lệch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soát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rà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soát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trước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gửi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lên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Khách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hàng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tham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Đây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nội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nhằm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dữ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giúp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phục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vụ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tốt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nhưng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không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có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sự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tham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tiếp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trong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bước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207" y="7597"/>
            <a:ext cx="7431881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quy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trình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07" y="1074228"/>
            <a:ext cx="18114793" cy="9181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-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Giá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trị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mà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mang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lại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số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xác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phục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vụ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hoạt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động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bán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đặt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kế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hoạch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cung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ứng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Phát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hiện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sớm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sai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lệch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điều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nguyên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nhân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thất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thoát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góp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phần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giảm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thiểu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rủi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ro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tài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gian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nội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Nâng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cao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trách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nhiệm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minh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bạch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trong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hành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thông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qua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phân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vai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trò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kê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–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phê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duyệt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–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xác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Tăng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quả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quyết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định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nhờ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số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nhật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kịp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đáng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tin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cậy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ưu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hóa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dòng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hỗ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trợ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quản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tốt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vòng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quay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hóa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tránh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chết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-Những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kết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quả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có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thể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đạt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được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của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Báo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cáo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đúng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đầy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đủ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có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căn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cứ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xác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minh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rõ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ràng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Các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sai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lệch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(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nếu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có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)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điều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ghi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do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xử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dứt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Dữ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trên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hệ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thống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nhật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sát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với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thực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tế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Tăng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tin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cậy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dữ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liệu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phục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vụ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các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hoạt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động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đặt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–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bán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–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YouYuan" panose="02010509060101010101" pitchFamily="49" charset="-122"/>
                <a:cs typeface="Times New Roman" panose="02020603050405020304" pitchFamily="18" charset="0"/>
                <a:sym typeface="Noto Serif Display"/>
              </a:rPr>
              <a:t>toán</a:t>
            </a: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YouYuan" panose="02010509060101010101" pitchFamily="49" charset="-122"/>
              <a:cs typeface="Times New Roman" panose="02020603050405020304" pitchFamily="18" charset="0"/>
              <a:sym typeface="Noto Serif Display"/>
            </a:endParaRP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YouYuan" panose="02010509060101010101" pitchFamily="49" charset="-122"/>
              <a:cs typeface="Times New Roman" panose="02020603050405020304" pitchFamily="18" charset="0"/>
              <a:sym typeface="Noto Serif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377270"/>
              </p:ext>
            </p:extLst>
          </p:nvPr>
        </p:nvGraphicFramePr>
        <p:xfrm>
          <a:off x="1206831" y="1300163"/>
          <a:ext cx="15353998" cy="8693151"/>
        </p:xfrm>
        <a:graphic>
          <a:graphicData uri="http://schemas.openxmlformats.org/drawingml/2006/table">
            <a:tbl>
              <a:tblPr/>
              <a:tblGrid>
                <a:gridCol w="28794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1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17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43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110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4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Hoạt</a:t>
                      </a:r>
                      <a:r>
                        <a:rPr lang="en-US" sz="24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</a:t>
                      </a:r>
                      <a:r>
                        <a:rPr lang="en-US" sz="24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động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người thực hiện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loại giá trị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Mô tả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953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Tiếp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nhận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yêu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cầu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từ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quản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viên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Xác định mục tiêu kiểm tra để phục vụ ra quyết định nội bộ.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9568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Lập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danh sách sản phẩm đối chiếu dữ liệu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Hoạt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động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chuẩn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bị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có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thể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tự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động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hóa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để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giảm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xử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9568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Tiến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hành đối chiếu kiểm tra thực tế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viên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Kiểm tra tồn kho thực tế, đảm bảo độ chính xác số liệu phục vụ báo cáo.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953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Tiến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hành điều tra nguyên nhân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viên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Xác định nguyên nhân chênh lệch để cải thiện quy trình lưu kho và nhập xuất.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568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Thực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hiện khai rõ lý do không khớp số liệu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viên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Cung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cấp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tin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minh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bạch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hỗ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trợ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truy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vết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phòng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tránh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rủi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ro.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390911" y="124460"/>
            <a:ext cx="9561552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giá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trị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gia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tăng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529898"/>
              </p:ext>
            </p:extLst>
          </p:nvPr>
        </p:nvGraphicFramePr>
        <p:xfrm>
          <a:off x="1206831" y="1300163"/>
          <a:ext cx="16395368" cy="6057291"/>
        </p:xfrm>
        <a:graphic>
          <a:graphicData uri="http://schemas.openxmlformats.org/drawingml/2006/table">
            <a:tbl>
              <a:tblPr/>
              <a:tblGrid>
                <a:gridCol w="32688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9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74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697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7927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Yêu</a:t>
                      </a:r>
                      <a:endParaRPr lang="en-US" sz="3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cầu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báo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cáo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lại</a:t>
                      </a:r>
                      <a:endParaRPr lang="en-US" sz="3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Lặp lại do lỗi trước đó, có thể giảm nếu quy trình kiểm tra ban đầu chính xác hơn.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927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Lập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bảng báo cáo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Tổng hợp thông tin hỗ trợ quản lý ra quyết định.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9922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Gửi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báo cáo cho quản lý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Cung cấp kết quả kiểm tra tồn kho cho quản lý giám sát và xử lý.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9536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Kiểm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tra, xác nhận và lưu trữ báo cáo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Quản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lý kho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Xác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minh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kết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quả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đảm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bảo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báo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cáo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được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duyệt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lưu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trữ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phục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vụ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kiểm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toán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sau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này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390911" y="124460"/>
            <a:ext cx="9561552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giá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trị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gia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tăng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457200" y="124460"/>
            <a:ext cx="7055644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lãng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phí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281905"/>
              </p:ext>
            </p:extLst>
          </p:nvPr>
        </p:nvGraphicFramePr>
        <p:xfrm>
          <a:off x="3470970" y="1028700"/>
          <a:ext cx="13521630" cy="9253782"/>
        </p:xfrm>
        <a:graphic>
          <a:graphicData uri="http://schemas.openxmlformats.org/drawingml/2006/table">
            <a:tbl>
              <a:tblPr/>
              <a:tblGrid>
                <a:gridCol w="20853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8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81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1139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Loại lãng phí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Thể hiện trong quy trình</a:t>
                      </a: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mô tả lãng phí</a:t>
                      </a: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1059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Move (Sự vận chuyển)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Vận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chuyển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tài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liệu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kiểm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kê</a:t>
                      </a:r>
                      <a:endParaRPr lang="en-US" sz="20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(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danh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sách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báo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)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giữa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phận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(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quản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nhân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viên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phận</a:t>
                      </a:r>
                      <a:endParaRPr lang="en-US" sz="20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).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Di chuyển tài liệu giấy gây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mất thời gian, tăng nguy cơ thất lạc hoặc chậm trễ trong quá trình xử lý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thông tin.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1059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Motion (Sự chuyển động)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 viên kho di chuyển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không cần thiết trong kho do thiếu kế hoạch kiểm kê chi tiết.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Không có kế hoạch kiểm kê rõ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ràng dẫn đến việc nhân viên phải di chuyển nhiều lần để kiểm tra lại hoặc tìm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kiếm hàng hóa.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1059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Hold (Giữ lại)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Chờ đợi phê duyệt từ quản lý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kho khi phát hiện chênh lệch hoặc gửi báo cáo kiểm kê.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Thời gian chờ quản lý ký xác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nhận kéo dài, đặc biệt khi quản lý không có mặt hoặc bận, gây chậm trễ trong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quy trình.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1059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Chờ đợi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Chờ đợi cập nhật dữ liệu hệ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thống sau khi kiểm kê do hệ thống chậm hoặc lỗi kỹ thuật.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Hệ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thống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đồng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bộ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kịp</a:t>
                      </a:r>
                      <a:endParaRPr lang="en-US" sz="20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khiến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nhân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viên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phải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chờ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ảnh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hưởng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đến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việc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sử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dụng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dữ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liệu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tồn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kho</a:t>
                      </a:r>
                      <a:endParaRPr lang="en-US" sz="20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ngay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lập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tức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381000" y="124460"/>
            <a:ext cx="7055644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lãng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phí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759297"/>
              </p:ext>
            </p:extLst>
          </p:nvPr>
        </p:nvGraphicFramePr>
        <p:xfrm>
          <a:off x="3470970" y="1028700"/>
          <a:ext cx="13140630" cy="8014116"/>
        </p:xfrm>
        <a:graphic>
          <a:graphicData uri="http://schemas.openxmlformats.org/drawingml/2006/table">
            <a:tbl>
              <a:tblPr/>
              <a:tblGrid>
                <a:gridCol w="20025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183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19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1430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Over-do (Làm quá mức)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Kiểm tra lại nhiều lần khi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phát hiện chênh lệch do thiếu quy trình xử lý sai lệch rõ ràng.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có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hướng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dẫn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cụ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thể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dẫn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đến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việc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kiểm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tra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lặp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lại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tăng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sức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430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Lỗi kỹ thuật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Dữ liệu trên hệ thống không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chính xác do chậm cập nhật sau kiểm kê.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Sai lệch giữa dữ liệu thực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tế và hệ thống có thể gây ra quyết định sai lầm trong quản lý tồn kho.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120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Xử lý quá mức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In phiếu kiểm kê và ký biên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bản thủ công thay vì sử dụng hệ thống số hóa.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Các bước thủ công như in ấn,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ký tay gây lãng phí thời gian và tài nguyên, đặc biệt khi có thể thay thế  bằng công nghệ.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430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Sản xuất quá mức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Lập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báo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chi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tiết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có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chênh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lệch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Báo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cáo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dài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dòng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trong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trường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hợp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có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sai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lệch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làm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tăng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khối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lượng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việc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95530" y="1482925"/>
            <a:ext cx="3709322" cy="8608132"/>
          </a:xfrm>
          <a:custGeom>
            <a:avLst/>
            <a:gdLst/>
            <a:ahLst/>
            <a:cxnLst/>
            <a:rect l="l" t="t" r="r" b="b"/>
            <a:pathLst>
              <a:path w="3709322" h="8608132">
                <a:moveTo>
                  <a:pt x="0" y="0"/>
                </a:moveTo>
                <a:lnTo>
                  <a:pt x="3709322" y="0"/>
                </a:lnTo>
                <a:lnTo>
                  <a:pt x="3709322" y="8608131"/>
                </a:lnTo>
                <a:lnTo>
                  <a:pt x="0" y="86081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/>
          <p:cNvSpPr/>
          <p:nvPr/>
        </p:nvSpPr>
        <p:spPr>
          <a:xfrm>
            <a:off x="6547400" y="1269168"/>
            <a:ext cx="8834000" cy="8448516"/>
          </a:xfrm>
          <a:custGeom>
            <a:avLst/>
            <a:gdLst/>
            <a:ahLst/>
            <a:cxnLst/>
            <a:rect l="l" t="t" r="r" b="b"/>
            <a:pathLst>
              <a:path w="8834000" h="8448516">
                <a:moveTo>
                  <a:pt x="0" y="0"/>
                </a:moveTo>
                <a:lnTo>
                  <a:pt x="8834000" y="0"/>
                </a:lnTo>
                <a:lnTo>
                  <a:pt x="8834000" y="8448516"/>
                </a:lnTo>
                <a:lnTo>
                  <a:pt x="0" y="84485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4" name="TextBox 4"/>
          <p:cNvSpPr txBox="1"/>
          <p:nvPr/>
        </p:nvSpPr>
        <p:spPr>
          <a:xfrm>
            <a:off x="285259" y="132080"/>
            <a:ext cx="7106141" cy="864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Đề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xuất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cải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tiến</a:t>
            </a:r>
            <a:endParaRPr lang="en-US" sz="5199" dirty="0">
              <a:solidFill>
                <a:srgbClr val="000000"/>
              </a:solidFill>
              <a:latin typeface="DejaVu Serif"/>
              <a:ea typeface="DejaVu Serif"/>
              <a:cs typeface="DejaVu Serif"/>
              <a:sym typeface="DejaVu Serif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FA4F6B-9684-12DB-C512-71B1B7CDCFB7}"/>
              </a:ext>
            </a:extLst>
          </p:cNvPr>
          <p:cNvSpPr txBox="1"/>
          <p:nvPr/>
        </p:nvSpPr>
        <p:spPr>
          <a:xfrm>
            <a:off x="7162800" y="1714500"/>
            <a:ext cx="7620000" cy="5565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vi-VN" sz="2400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đảm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Đào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gọn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chênh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vi-VN" sz="2400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846366"/>
            <a:ext cx="18128796" cy="5187359"/>
          </a:xfrm>
          <a:custGeom>
            <a:avLst/>
            <a:gdLst/>
            <a:ahLst/>
            <a:cxnLst/>
            <a:rect l="l" t="t" r="r" b="b"/>
            <a:pathLst>
              <a:path w="18128796" h="5187359">
                <a:moveTo>
                  <a:pt x="0" y="0"/>
                </a:moveTo>
                <a:lnTo>
                  <a:pt x="18128796" y="0"/>
                </a:lnTo>
                <a:lnTo>
                  <a:pt x="18128796" y="5187359"/>
                </a:lnTo>
                <a:lnTo>
                  <a:pt x="0" y="5187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0" y="820620"/>
            <a:ext cx="8098930" cy="1606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100" b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 tích định lượng</a:t>
            </a:r>
          </a:p>
          <a:p>
            <a:pPr algn="l">
              <a:lnSpc>
                <a:spcPts val="5600"/>
              </a:lnSpc>
            </a:pPr>
            <a:r>
              <a:rPr lang="en-US" sz="4000" b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Thời gian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251375" y="886196"/>
            <a:ext cx="5102352" cy="82296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5394148" y="396328"/>
            <a:ext cx="12893852" cy="8719468"/>
          </a:xfrm>
          <a:custGeom>
            <a:avLst/>
            <a:gdLst/>
            <a:ahLst/>
            <a:cxnLst/>
            <a:rect l="l" t="t" r="r" b="b"/>
            <a:pathLst>
              <a:path w="12893852" h="8719468">
                <a:moveTo>
                  <a:pt x="0" y="0"/>
                </a:moveTo>
                <a:lnTo>
                  <a:pt x="12893852" y="0"/>
                </a:lnTo>
                <a:lnTo>
                  <a:pt x="12893852" y="8719468"/>
                </a:lnTo>
                <a:lnTo>
                  <a:pt x="0" y="87194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36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921692" y="838571"/>
            <a:ext cx="11780858" cy="7236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636" b="1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Thời</a:t>
            </a:r>
            <a:r>
              <a:rPr lang="en-US" sz="2636" b="1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b="1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gian</a:t>
            </a:r>
            <a:r>
              <a:rPr lang="en-US" sz="2636" b="1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chu </a:t>
            </a:r>
            <a:r>
              <a:rPr lang="en-US" sz="2636" b="1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kì</a:t>
            </a:r>
            <a:r>
              <a:rPr lang="en-US" sz="2636" b="1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b="1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của</a:t>
            </a:r>
            <a:r>
              <a:rPr lang="en-US" sz="2636" b="1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b="1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quy</a:t>
            </a:r>
            <a:r>
              <a:rPr lang="en-US" sz="2636" b="1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b="1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trình</a:t>
            </a:r>
            <a:endParaRPr lang="en-US" sz="2636" b="1" dirty="0">
              <a:solidFill>
                <a:srgbClr val="00B050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Nhánh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bình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thường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(95%): 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tiếp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nhận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+ 0.5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lập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DS) + 0.5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đối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chiếu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</a:t>
            </a: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+ 0.5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lập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báo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cáo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+ 0.1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gửi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báo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cáo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+ 0.5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kiểm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= 2.6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→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Nhánh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minh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bạch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(80%):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kết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thúc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tại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đây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Nhánh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có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sai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lệch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(5%): </a:t>
            </a: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tiếp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nhận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+ 0.5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lập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DS) + 0.5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đối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chiếu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)+ 2.0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điều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+ 0.2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giải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trình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</a:t>
            </a: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+ 0.5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lập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báo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cáo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+ 0.1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gửi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báo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cáo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+ 0.5 (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kiểm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) = 4.8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Trong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đó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</a:t>
            </a: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→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Nếu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minh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bạch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(80%):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kết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thúc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→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Nếu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không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minh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bạch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(20%): quay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lại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0.5 + 0.1 + 0.5 =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thêm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1.1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=&gt;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Kỳ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vọng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cho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nhánh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này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= 4.8 + (20% * 1.1) = 4.8 + 0.22 = 5.02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b="1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Tổng</a:t>
            </a:r>
            <a:r>
              <a:rPr lang="en-US" sz="2636" b="1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b="1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thời</a:t>
            </a:r>
            <a:r>
              <a:rPr lang="en-US" sz="2636" b="1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b="1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gian</a:t>
            </a:r>
            <a:r>
              <a:rPr lang="en-US" sz="2636" b="1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b="1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kỳ</a:t>
            </a:r>
            <a:r>
              <a:rPr lang="en-US" sz="2636" b="1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b="1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vọng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= (95% * 2.6) + (5% * 5.02) = 2.72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037181"/>
            <a:ext cx="18288000" cy="5234940"/>
          </a:xfrm>
          <a:custGeom>
            <a:avLst/>
            <a:gdLst/>
            <a:ahLst/>
            <a:cxnLst/>
            <a:rect l="l" t="t" r="r" b="b"/>
            <a:pathLst>
              <a:path w="18288000" h="5234940">
                <a:moveTo>
                  <a:pt x="0" y="0"/>
                </a:moveTo>
                <a:lnTo>
                  <a:pt x="18288000" y="0"/>
                </a:lnTo>
                <a:lnTo>
                  <a:pt x="18288000" y="5234940"/>
                </a:lnTo>
                <a:lnTo>
                  <a:pt x="0" y="5234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" r="-19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37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820620"/>
            <a:ext cx="8098930" cy="1606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100" b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 tích định lượng</a:t>
            </a:r>
          </a:p>
          <a:p>
            <a:pPr algn="l">
              <a:lnSpc>
                <a:spcPts val="5600"/>
              </a:lnSpc>
            </a:pPr>
            <a:r>
              <a:rPr lang="en-US" sz="4000" b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Chi phí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002" y="2626386"/>
            <a:ext cx="9042998" cy="6431771"/>
            <a:chOff x="0" y="66675"/>
            <a:chExt cx="12057331" cy="8575694"/>
          </a:xfrm>
        </p:grpSpPr>
        <p:sp>
          <p:nvSpPr>
            <p:cNvPr id="3" name="TextBox 3"/>
            <p:cNvSpPr txBox="1"/>
            <p:nvPr/>
          </p:nvSpPr>
          <p:spPr>
            <a:xfrm>
              <a:off x="0" y="66675"/>
              <a:ext cx="12057331" cy="15407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717"/>
                </a:lnSpc>
                <a:spcBef>
                  <a:spcPct val="0"/>
                </a:spcBef>
              </a:pPr>
              <a:r>
                <a:rPr lang="en-US" sz="7925" b="1" u="none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Tóm</a:t>
              </a:r>
              <a:r>
                <a:rPr lang="en-US" sz="7925" b="1" u="none" dirty="0">
                  <a:solidFill>
                    <a:srgbClr val="FFFFFF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 </a:t>
              </a:r>
              <a:r>
                <a:rPr lang="en-US" sz="7925" b="1" u="none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Semi-Bold"/>
                  <a:cs typeface="Times New Roman" panose="02020603050405020304" pitchFamily="18" charset="0"/>
                  <a:sym typeface="Cabin Semi-Bold"/>
                </a:rPr>
                <a:t>tắt</a:t>
              </a:r>
              <a:endParaRPr lang="en-US" sz="7925" b="1" u="none" dirty="0">
                <a:solidFill>
                  <a:srgbClr val="FFFFFF"/>
                </a:solidFill>
                <a:latin typeface="Times New Roman" panose="02020603050405020304" pitchFamily="18" charset="0"/>
                <a:ea typeface="Cabin Semi-Bold"/>
                <a:cs typeface="Times New Roman" panose="02020603050405020304" pitchFamily="18" charset="0"/>
                <a:sym typeface="Cabin Semi-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051070"/>
              <a:ext cx="12057331" cy="65912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900"/>
                </a:lnSpc>
                <a:spcBef>
                  <a:spcPct val="0"/>
                </a:spcBef>
              </a:pP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Kết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quả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chính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của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dự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án</a:t>
              </a:r>
              <a:endParaRPr lang="en-US" sz="3000" b="1" u="none" spc="-60" dirty="0">
                <a:solidFill>
                  <a:srgbClr val="FFFFFF"/>
                </a:solidFill>
                <a:latin typeface="Times New Roman" panose="02020603050405020304" pitchFamily="18" charset="0"/>
                <a:ea typeface="Cabin Medium"/>
                <a:cs typeface="Times New Roman" panose="02020603050405020304" pitchFamily="18" charset="0"/>
                <a:sym typeface="Cabin Medium"/>
              </a:endParaRPr>
            </a:p>
            <a:p>
              <a:pPr marL="0" lvl="0" indent="0" algn="just">
                <a:lnSpc>
                  <a:spcPts val="3900"/>
                </a:lnSpc>
                <a:spcBef>
                  <a:spcPct val="0"/>
                </a:spcBef>
              </a:pP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Sự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phát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triển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nhanh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chóng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của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ngành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thương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mại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điện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tử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tại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Việt Nam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đang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đặt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ra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yêu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cầu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cao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về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việc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xây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dựng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và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tối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ưu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hóa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hệ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thống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quy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trình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nghiệp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vụ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. Các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doanh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nghiệp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không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chỉ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cần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cung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cấp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sản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phẩm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phù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hợp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với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nhu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cầu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thị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trường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mà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còn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phải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đảm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bảo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hiệu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quả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vận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hành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,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khả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năng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mở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rộng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và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chất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lượng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dịch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vụ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. Trong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bối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cảnh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đó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,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nghiên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cứu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và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đánh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giá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quy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trình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nghiệp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vụ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trở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thành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yếu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tố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quan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trọng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giúp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doanh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nghiệp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nâng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cao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năng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lực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cạnh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tranh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và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phát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triển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bền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 </a:t>
              </a:r>
              <a:r>
                <a:rPr lang="en-US" sz="3000" b="1" u="none" spc="-60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vững</a:t>
              </a:r>
              <a:r>
                <a:rPr lang="en-US" sz="3000" b="1" u="none" spc="-60" dirty="0">
                  <a:solidFill>
                    <a:srgbClr val="FFFFFF"/>
                  </a:solidFill>
                  <a:latin typeface="Times New Roman" panose="02020603050405020304" pitchFamily="18" charset="0"/>
                  <a:ea typeface="Cabin Medium"/>
                  <a:cs typeface="Times New Roman" panose="02020603050405020304" pitchFamily="18" charset="0"/>
                  <a:sym typeface="Cabin Medium"/>
                </a:rPr>
                <a:t>.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912490" y="8090781"/>
            <a:ext cx="4434864" cy="4392438"/>
            <a:chOff x="0" y="0"/>
            <a:chExt cx="5423989" cy="53721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423989" cy="5372100"/>
            </a:xfrm>
            <a:custGeom>
              <a:avLst/>
              <a:gdLst/>
              <a:ahLst/>
              <a:cxnLst/>
              <a:rect l="l" t="t" r="r" b="b"/>
              <a:pathLst>
                <a:path w="5423989" h="5372100">
                  <a:moveTo>
                    <a:pt x="387331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873319" y="5372100"/>
                  </a:lnTo>
                  <a:lnTo>
                    <a:pt x="5423989" y="2686050"/>
                  </a:lnTo>
                  <a:lnTo>
                    <a:pt x="3873319" y="0"/>
                  </a:lnTo>
                  <a:close/>
                </a:path>
              </a:pathLst>
            </a:custGeom>
            <a:solidFill>
              <a:srgbClr val="A066CB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9" name="Group 9"/>
          <p:cNvGrpSpPr/>
          <p:nvPr/>
        </p:nvGrpSpPr>
        <p:grpSpPr>
          <a:xfrm rot="-10800000">
            <a:off x="-3602767" y="-3778684"/>
            <a:ext cx="13505732" cy="6226137"/>
            <a:chOff x="0" y="0"/>
            <a:chExt cx="11653156" cy="53721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653155" cy="5372100"/>
            </a:xfrm>
            <a:custGeom>
              <a:avLst/>
              <a:gdLst/>
              <a:ahLst/>
              <a:cxnLst/>
              <a:rect l="l" t="t" r="r" b="b"/>
              <a:pathLst>
                <a:path w="11653155" h="5372100">
                  <a:moveTo>
                    <a:pt x="1010248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0102486" y="5372100"/>
                  </a:lnTo>
                  <a:lnTo>
                    <a:pt x="11653155" y="2686050"/>
                  </a:lnTo>
                  <a:lnTo>
                    <a:pt x="1010248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1" name="Freeform 11"/>
          <p:cNvSpPr/>
          <p:nvPr/>
        </p:nvSpPr>
        <p:spPr>
          <a:xfrm>
            <a:off x="1564050" y="1028700"/>
            <a:ext cx="748312" cy="518716"/>
          </a:xfrm>
          <a:custGeom>
            <a:avLst/>
            <a:gdLst/>
            <a:ahLst/>
            <a:cxnLst/>
            <a:rect l="l" t="t" r="r" b="b"/>
            <a:pathLst>
              <a:path w="748312" h="518716">
                <a:moveTo>
                  <a:pt x="0" y="0"/>
                </a:moveTo>
                <a:lnTo>
                  <a:pt x="748312" y="0"/>
                </a:lnTo>
                <a:lnTo>
                  <a:pt x="748312" y="518716"/>
                </a:lnTo>
                <a:lnTo>
                  <a:pt x="0" y="5187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2" name="TextBox 12"/>
          <p:cNvSpPr txBox="1"/>
          <p:nvPr/>
        </p:nvSpPr>
        <p:spPr>
          <a:xfrm>
            <a:off x="2312362" y="1042189"/>
            <a:ext cx="4056048" cy="471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54"/>
              </a:lnSpc>
              <a:spcBef>
                <a:spcPct val="0"/>
              </a:spcBef>
            </a:pPr>
            <a:r>
              <a:rPr lang="en-US" sz="2824" b="1">
                <a:solidFill>
                  <a:srgbClr val="000000"/>
                </a:solidFill>
                <a:latin typeface="Cabin Bold"/>
                <a:ea typeface="Cabin Bold"/>
                <a:cs typeface="Cabin Bold"/>
                <a:sym typeface="Cabin Bold"/>
              </a:rPr>
              <a:t>Công nghệ MFAST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7DD347-91AA-44AA-910D-ED1D823FF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530" y="2447454"/>
            <a:ext cx="8700468" cy="43924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251375" y="886196"/>
            <a:ext cx="5102352" cy="82296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5394148" y="396328"/>
            <a:ext cx="12893852" cy="8719468"/>
          </a:xfrm>
          <a:custGeom>
            <a:avLst/>
            <a:gdLst/>
            <a:ahLst/>
            <a:cxnLst/>
            <a:rect l="l" t="t" r="r" b="b"/>
            <a:pathLst>
              <a:path w="12893852" h="8719468">
                <a:moveTo>
                  <a:pt x="0" y="0"/>
                </a:moveTo>
                <a:lnTo>
                  <a:pt x="12893852" y="0"/>
                </a:lnTo>
                <a:lnTo>
                  <a:pt x="12893852" y="8719468"/>
                </a:lnTo>
                <a:lnTo>
                  <a:pt x="0" y="87194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38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921692" y="838571"/>
            <a:ext cx="11743313" cy="7967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gian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xử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(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tính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gian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lặp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)</a:t>
            </a:r>
          </a:p>
          <a:p>
            <a:pPr algn="l"/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gian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chu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kỳ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nhân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viên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</a:t>
            </a:r>
          </a:p>
          <a:p>
            <a:pPr marL="569249" lvl="1" indent="-284625" algn="l">
              <a:buFont typeface="Arial"/>
              <a:buChar char="•"/>
            </a:pP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Tiếp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yêu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cầu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0.5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marL="569249" lvl="1" indent="-284625" algn="l">
              <a:buFont typeface="Arial"/>
              <a:buChar char="•"/>
            </a:pP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Lập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danh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sách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0.5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marL="569249" lvl="1" indent="-284625" algn="l">
              <a:buFont typeface="Arial"/>
              <a:buChar char="•"/>
            </a:pP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Đối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chiếu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thực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tế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0.5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marL="569249" lvl="1" indent="-284625" algn="l">
              <a:buFont typeface="Arial"/>
              <a:buChar char="•"/>
            </a:pP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Gửi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0.1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marL="569249" lvl="1" indent="-284625" algn="l">
              <a:buFont typeface="Arial"/>
              <a:buChar char="•"/>
            </a:pP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Lập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lại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nếu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không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minh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bạch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0.5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× 20% = 0.1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marL="569249" lvl="1" indent="-284625" algn="l">
              <a:buFont typeface="Arial"/>
              <a:buChar char="•"/>
            </a:pP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Gửi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lại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nếu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không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minh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bạch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0.1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× 20% = 0.02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l"/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Tổng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gian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chu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kỳ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nhân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viên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</a:t>
            </a:r>
          </a:p>
          <a:p>
            <a:pPr algn="l"/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0.5 + 0.5 + 0.5 + 0.1 + 0.1 + 0.02 = 1.72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l"/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gian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chu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kỳ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quản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2636" dirty="0">
                <a:solidFill>
                  <a:srgbClr val="00B05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</a:t>
            </a:r>
          </a:p>
          <a:p>
            <a:pPr marL="569249" lvl="1" indent="-284625" algn="l">
              <a:buFont typeface="Arial"/>
              <a:buChar char="•"/>
            </a:pP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lần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đầu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0.5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marL="569249" lvl="1" indent="-284625" algn="l">
              <a:buFont typeface="Arial"/>
              <a:buChar char="•"/>
            </a:pP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lại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nếu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không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minh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bạch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0.5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× 20% = 0.1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l"/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Tổng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gian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chu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kỳ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quản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</a:t>
            </a:r>
            <a:r>
              <a:rPr lang="en-US" sz="2636" dirty="0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0.5 + 0.1 = 0.6 </a:t>
            </a:r>
            <a:r>
              <a:rPr lang="en-US" sz="2636" dirty="0" err="1">
                <a:solidFill>
                  <a:srgbClr val="FFFFFF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chu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endParaRPr lang="vi-VN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1.72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× 350,000 VND/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602,000 VND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0.6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× 1,000,000 VND/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600,000 VND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chu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602,000 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600,000 = 1,202,000 VND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l"/>
            <a:endParaRPr lang="en-US" sz="2636" dirty="0">
              <a:solidFill>
                <a:srgbClr val="FFFFFF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769959"/>
            <a:ext cx="17799571" cy="2514189"/>
          </a:xfrm>
          <a:custGeom>
            <a:avLst/>
            <a:gdLst/>
            <a:ahLst/>
            <a:cxnLst/>
            <a:rect l="l" t="t" r="r" b="b"/>
            <a:pathLst>
              <a:path w="17799571" h="2514189">
                <a:moveTo>
                  <a:pt x="0" y="0"/>
                </a:moveTo>
                <a:lnTo>
                  <a:pt x="17799571" y="0"/>
                </a:lnTo>
                <a:lnTo>
                  <a:pt x="17799571" y="2514190"/>
                </a:lnTo>
                <a:lnTo>
                  <a:pt x="0" y="2514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/>
          <p:cNvSpPr/>
          <p:nvPr/>
        </p:nvSpPr>
        <p:spPr>
          <a:xfrm>
            <a:off x="1367069" y="3566028"/>
            <a:ext cx="12902178" cy="6720972"/>
          </a:xfrm>
          <a:custGeom>
            <a:avLst/>
            <a:gdLst/>
            <a:ahLst/>
            <a:cxnLst/>
            <a:rect l="l" t="t" r="r" b="b"/>
            <a:pathLst>
              <a:path w="12902178" h="6720972">
                <a:moveTo>
                  <a:pt x="0" y="0"/>
                </a:moveTo>
                <a:lnTo>
                  <a:pt x="12902178" y="0"/>
                </a:lnTo>
                <a:lnTo>
                  <a:pt x="12902178" y="6720972"/>
                </a:lnTo>
                <a:lnTo>
                  <a:pt x="0" y="67209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4" name="TextBox 4"/>
          <p:cNvSpPr txBox="1"/>
          <p:nvPr/>
        </p:nvSpPr>
        <p:spPr>
          <a:xfrm>
            <a:off x="-1981200" y="158748"/>
            <a:ext cx="15313219" cy="1226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Quy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trình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bảo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trì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sản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phẩm</a:t>
            </a:r>
            <a:endParaRPr lang="en-US" sz="7200" b="1" dirty="0">
              <a:solidFill>
                <a:srgbClr val="000000"/>
              </a:solidFill>
              <a:latin typeface="Times New Roman" panose="02020603050405020304" pitchFamily="18" charset="0"/>
              <a:ea typeface="Noto Sans Bold"/>
              <a:cs typeface="Times New Roman" panose="02020603050405020304" pitchFamily="18" charset="0"/>
              <a:sym typeface="Noto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609600" y="0"/>
            <a:ext cx="7431881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quy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trình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6603" y="1519555"/>
            <a:ext cx="18201397" cy="7334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-Các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Tác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nhân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tham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Người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dụng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sinh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yêu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gặp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sự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cố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hoặc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CSKH: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Tiếp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yêu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sửa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chữa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viên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kỹ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thuật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Người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tiếp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trạng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tế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tư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vấn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tiếp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hiện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Khách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hàng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tham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người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dùng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cuối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tham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chịu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nhiệm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gửi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yêu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cung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cấp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sửa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chữa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tiếp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lại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sau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457200" y="-41378"/>
            <a:ext cx="7431881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quy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trình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07" y="1519555"/>
            <a:ext cx="15996404" cy="795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Giá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trị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mà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mang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lại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trong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trạng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tốt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nhất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Tăng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sự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lòng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lòng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tin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với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dịch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vụ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sau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-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Góp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phần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do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hiện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sớm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lỗi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nhỏ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Tăng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tuổi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thọ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dụng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Tạo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lợi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thế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cạnh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nhờ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chất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lượng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sóc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-Những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kết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quả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có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thể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đạt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được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của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đúng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đúng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hiểu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rõ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trạng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liên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quan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thiểu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số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lượng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bị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hư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hỏng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nặng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do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không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kịp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Nâng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cao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chất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lượng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dịch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vụ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ảnh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thương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doanh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nghiệp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ưu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hóa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kỹ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thuật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gian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5580422"/>
              </p:ext>
            </p:extLst>
          </p:nvPr>
        </p:nvGraphicFramePr>
        <p:xfrm>
          <a:off x="1206831" y="1300163"/>
          <a:ext cx="15353998" cy="8902469"/>
        </p:xfrm>
        <a:graphic>
          <a:graphicData uri="http://schemas.openxmlformats.org/drawingml/2006/table">
            <a:tbl>
              <a:tblPr/>
              <a:tblGrid>
                <a:gridCol w="28794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1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17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43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110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Hoạt động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người thực hiện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loại giá trị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Mô tả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953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Tiếp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nhận yêu cầu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CSKH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Cần thiết cho quy trình, không tạo giá trị trực tiếp nhưng là bước khởi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đầu quan trọng.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9568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Tiến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hành kiểm tra tình trạng thực tế của sản phẩm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viên kỹ thuật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Xác định lỗi thực tế – cần thiết để tiến hành sửa chữa đúng hướng.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9568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Đưa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ra các đánh giá hư hỏng của sản phẩm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viên kỹ thuật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Giúp khách hàng hiểu rõ tình trạng và lý do sửa chữa – tạo giá trị rõ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ràng.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9568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Tư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vấn chi phí sửa chữa cho khách hàng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viên kỹ thuật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Thông tin minh bạch về chi phí giúp khách hàng ra quyết định – mang lại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giá trị.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953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Nhận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bàn giao sản phẩm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Khách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hàng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Bàn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vật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–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thiết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nhưng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tạo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giá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trị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trực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tiếp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sản</a:t>
                      </a:r>
                      <a:endParaRPr lang="en-US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phẩm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-417552" y="82921"/>
            <a:ext cx="9561552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giá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trị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gia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tăng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826635"/>
              </p:ext>
            </p:extLst>
          </p:nvPr>
        </p:nvGraphicFramePr>
        <p:xfrm>
          <a:off x="1206831" y="1714500"/>
          <a:ext cx="15353998" cy="5579145"/>
        </p:xfrm>
        <a:graphic>
          <a:graphicData uri="http://schemas.openxmlformats.org/drawingml/2006/table">
            <a:tbl>
              <a:tblPr/>
              <a:tblGrid>
                <a:gridCol w="28794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1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17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43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24805"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32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Hoạt</a:t>
                      </a: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 </a:t>
                      </a:r>
                      <a:r>
                        <a:rPr lang="en-US" sz="32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động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người thực hiện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loại giá trị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 Bold"/>
                          <a:cs typeface="Times New Roman" panose="02020603050405020304" pitchFamily="18" charset="0"/>
                          <a:sym typeface="Cabin Bold"/>
                        </a:rPr>
                        <a:t>Mô tả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6663"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Tiến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hành sửa chữa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Nhân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viên kỹ thuật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VA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Trực tiếp khắc phục sự cố – tạo ra giá trị cốt lõi của quy trình.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7282"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Bàn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giao sản phẩm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Bộ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phận CSKH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BVA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Trả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lại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sản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phẩm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cho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khách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–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tạo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ra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giá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trị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mới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nhưng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là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bước</a:t>
                      </a:r>
                      <a:endParaRPr lang="en-US" sz="32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cần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2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thiết</a:t>
                      </a: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3780"/>
                        </a:lnSpc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-10610" y="14951"/>
            <a:ext cx="9561552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giá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trị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gia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tăng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4460"/>
            <a:ext cx="7055644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lãng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phí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331087"/>
              </p:ext>
            </p:extLst>
          </p:nvPr>
        </p:nvGraphicFramePr>
        <p:xfrm>
          <a:off x="3470970" y="1233244"/>
          <a:ext cx="13621753" cy="9368083"/>
        </p:xfrm>
        <a:graphic>
          <a:graphicData uri="http://schemas.openxmlformats.org/drawingml/2006/table">
            <a:tbl>
              <a:tblPr/>
              <a:tblGrid>
                <a:gridCol w="41716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500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11314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Loại lãng phí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Thể hiện trong quy trình</a:t>
                      </a: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9454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Vận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chuyển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(Transportation)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Việc vận chuyển sản phẩm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giữa các bộ phận (từ khách hàng đến trung tâm bảo trì và ngược lại) có thể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gây chậm trễ nếu không được tối ưu hóa lộ trình.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9454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Motion (Chuyển động không cần thiết)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Kỹ thuật viên phải di chuyển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nhiều lần để lấy công cụ hoặc phụ tùng nếu kho phụ tùng không được bố trí hợp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lý.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8609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Hold (Giữ lại)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Thời gian chờ đợi để khách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hàng phê duyệt chi phí sửa chữa có thể kéo dài, gây chậm trễ trong quy trình.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9454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Chờ đợi (Waiting)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Khách hàng phải chờ đợi lâu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nếu kỹ thuật viên không có sẵn hoặc lịch bảo trì bị trùng lặp, dẫn đến thời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gian xử lý kéo dài.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454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Lỗi khi thực hiện (Defects)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Nếu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kỹ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thuật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viên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đánh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giá</a:t>
                      </a:r>
                      <a:endParaRPr lang="en-US" sz="20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sai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tình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trạng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hư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hỏng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có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thể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dẫn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đến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sửa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chữa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đúng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làm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tăng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chi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endParaRPr lang="en-US" sz="20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và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thời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gian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xử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lý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9600" y="114300"/>
            <a:ext cx="7055644" cy="85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lãng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phí</a:t>
            </a:r>
            <a:r>
              <a:rPr lang="en-US" sz="5199" b="1" dirty="0">
                <a:solidFill>
                  <a:srgbClr val="000000"/>
                </a:solidFill>
                <a:latin typeface="Times New Roman" panose="02020603050405020304" pitchFamily="18" charset="0"/>
                <a:ea typeface="DejaVu Serif Bold"/>
                <a:cs typeface="Times New Roman" panose="02020603050405020304" pitchFamily="18" charset="0"/>
                <a:sym typeface="DejaVu Serif Bold"/>
              </a:rPr>
              <a:t>.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77005"/>
              </p:ext>
            </p:extLst>
          </p:nvPr>
        </p:nvGraphicFramePr>
        <p:xfrm>
          <a:off x="1638844" y="1927524"/>
          <a:ext cx="13621753" cy="6465441"/>
        </p:xfrm>
        <a:graphic>
          <a:graphicData uri="http://schemas.openxmlformats.org/drawingml/2006/table">
            <a:tbl>
              <a:tblPr/>
              <a:tblGrid>
                <a:gridCol w="41716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500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59111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Loại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lãng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phí</a:t>
                      </a:r>
                      <a:endParaRPr lang="en-US" sz="36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Thể hiện trong quy trình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500"/>
                        </a:lnSpc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383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Xử lý quá mức (Overprocessing)</a:t>
                      </a: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Thực hiện các bước kiểm tra</a:t>
                      </a: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hoặc sửa chữa không cần thiết, vượt quá yêu cầu thực tế của sản phẩm, làm</a:t>
                      </a: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tăng chi phí và thời gian không cần thiết.</a:t>
                      </a: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0684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Sản xuất quá mức (Overproduction)</a:t>
                      </a: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áp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dụng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trong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quy</a:t>
                      </a:r>
                      <a:endParaRPr lang="en-US" sz="36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Cabin"/>
                        <a:cs typeface="Times New Roman" panose="02020603050405020304" pitchFamily="18" charset="0"/>
                        <a:sym typeface="Cabin"/>
                      </a:endParaRP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trình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này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,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vì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bảo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trì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sản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phẩm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không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liên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quan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đến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sản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xuất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hàng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loạt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.</a:t>
                      </a:r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Cabin"/>
                          <a:cs typeface="Times New Roman" panose="02020603050405020304" pitchFamily="18" charset="0"/>
                          <a:sym typeface="Cabin"/>
                        </a:rPr>
                        <a:t>  </a:t>
                      </a:r>
                    </a:p>
                  </a:txBody>
                  <a:tcPr marL="0" marR="0" marT="0" marB="0" anchor="ctr">
                    <a:lnL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56697" y="1757517"/>
            <a:ext cx="5354663" cy="917366"/>
            <a:chOff x="0" y="0"/>
            <a:chExt cx="1410282" cy="2416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10282" cy="241611"/>
            </a:xfrm>
            <a:custGeom>
              <a:avLst/>
              <a:gdLst/>
              <a:ahLst/>
              <a:cxnLst/>
              <a:rect l="l" t="t" r="r" b="b"/>
              <a:pathLst>
                <a:path w="1410282" h="241611">
                  <a:moveTo>
                    <a:pt x="46266" y="0"/>
                  </a:moveTo>
                  <a:lnTo>
                    <a:pt x="1364015" y="0"/>
                  </a:lnTo>
                  <a:cubicBezTo>
                    <a:pt x="1376286" y="0"/>
                    <a:pt x="1388054" y="4874"/>
                    <a:pt x="1396731" y="13551"/>
                  </a:cubicBezTo>
                  <a:cubicBezTo>
                    <a:pt x="1405407" y="22228"/>
                    <a:pt x="1410282" y="33996"/>
                    <a:pt x="1410282" y="46266"/>
                  </a:cubicBezTo>
                  <a:lnTo>
                    <a:pt x="1410282" y="195344"/>
                  </a:lnTo>
                  <a:cubicBezTo>
                    <a:pt x="1410282" y="220897"/>
                    <a:pt x="1389567" y="241611"/>
                    <a:pt x="1364015" y="241611"/>
                  </a:cubicBezTo>
                  <a:lnTo>
                    <a:pt x="46266" y="241611"/>
                  </a:lnTo>
                  <a:cubicBezTo>
                    <a:pt x="20714" y="241611"/>
                    <a:pt x="0" y="220897"/>
                    <a:pt x="0" y="195344"/>
                  </a:cubicBezTo>
                  <a:lnTo>
                    <a:pt x="0" y="46266"/>
                  </a:lnTo>
                  <a:cubicBezTo>
                    <a:pt x="0" y="33996"/>
                    <a:pt x="4874" y="22228"/>
                    <a:pt x="13551" y="13551"/>
                  </a:cubicBezTo>
                  <a:cubicBezTo>
                    <a:pt x="22228" y="4874"/>
                    <a:pt x="33996" y="0"/>
                    <a:pt x="4626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410282" cy="3082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80"/>
                </a:lnSpc>
              </a:pP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Giảm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thời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gian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chờ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đợi</a:t>
              </a:r>
              <a:endParaRPr lang="en-US" sz="3700" b="1" dirty="0">
                <a:solidFill>
                  <a:srgbClr val="FFFFFA"/>
                </a:solidFill>
                <a:latin typeface="Times New Roman" panose="02020603050405020304" pitchFamily="18" charset="0"/>
                <a:ea typeface="Faustina Bold"/>
                <a:cs typeface="Times New Roman" panose="02020603050405020304" pitchFamily="18" charset="0"/>
                <a:sym typeface="Faustina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456697" y="3824932"/>
            <a:ext cx="5372476" cy="1418844"/>
            <a:chOff x="0" y="0"/>
            <a:chExt cx="1414973" cy="37368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14973" cy="373687"/>
            </a:xfrm>
            <a:custGeom>
              <a:avLst/>
              <a:gdLst/>
              <a:ahLst/>
              <a:cxnLst/>
              <a:rect l="l" t="t" r="r" b="b"/>
              <a:pathLst>
                <a:path w="1414973" h="373687">
                  <a:moveTo>
                    <a:pt x="46113" y="0"/>
                  </a:moveTo>
                  <a:lnTo>
                    <a:pt x="1368860" y="0"/>
                  </a:lnTo>
                  <a:cubicBezTo>
                    <a:pt x="1394328" y="0"/>
                    <a:pt x="1414973" y="20646"/>
                    <a:pt x="1414973" y="46113"/>
                  </a:cubicBezTo>
                  <a:lnTo>
                    <a:pt x="1414973" y="327574"/>
                  </a:lnTo>
                  <a:cubicBezTo>
                    <a:pt x="1414973" y="353042"/>
                    <a:pt x="1394328" y="373687"/>
                    <a:pt x="1368860" y="373687"/>
                  </a:cubicBezTo>
                  <a:lnTo>
                    <a:pt x="46113" y="373687"/>
                  </a:lnTo>
                  <a:cubicBezTo>
                    <a:pt x="20646" y="373687"/>
                    <a:pt x="0" y="353042"/>
                    <a:pt x="0" y="327574"/>
                  </a:cubicBezTo>
                  <a:lnTo>
                    <a:pt x="0" y="46113"/>
                  </a:lnTo>
                  <a:cubicBezTo>
                    <a:pt x="0" y="20646"/>
                    <a:pt x="20646" y="0"/>
                    <a:pt x="4611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414973" cy="440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180"/>
                </a:lnSpc>
                <a:spcBef>
                  <a:spcPct val="0"/>
                </a:spcBef>
              </a:pP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Tối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ưu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hóa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vận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chuyển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và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chuyển</a:t>
              </a:r>
              <a:r>
                <a:rPr lang="en-US" sz="3700" b="1" dirty="0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dirty="0" err="1">
                  <a:solidFill>
                    <a:srgbClr val="FFFFFA"/>
                  </a:solidFill>
                  <a:latin typeface="Times New Roman" panose="02020603050405020304" pitchFamily="18" charset="0"/>
                  <a:ea typeface="Faustina Bold"/>
                  <a:cs typeface="Times New Roman" panose="02020603050405020304" pitchFamily="18" charset="0"/>
                  <a:sym typeface="Faustina Bold"/>
                </a:rPr>
                <a:t>động</a:t>
              </a:r>
              <a:endParaRPr lang="en-US" sz="3700" b="1" dirty="0">
                <a:solidFill>
                  <a:srgbClr val="FFFFFA"/>
                </a:solidFill>
                <a:latin typeface="Times New Roman" panose="02020603050405020304" pitchFamily="18" charset="0"/>
                <a:ea typeface="Faustina Bold"/>
                <a:cs typeface="Times New Roman" panose="02020603050405020304" pitchFamily="18" charset="0"/>
                <a:sym typeface="Faustina Bold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337378" y="6147187"/>
            <a:ext cx="5372476" cy="917366"/>
            <a:chOff x="0" y="0"/>
            <a:chExt cx="1414973" cy="2416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14973" cy="241611"/>
            </a:xfrm>
            <a:custGeom>
              <a:avLst/>
              <a:gdLst/>
              <a:ahLst/>
              <a:cxnLst/>
              <a:rect l="l" t="t" r="r" b="b"/>
              <a:pathLst>
                <a:path w="1414973" h="241611">
                  <a:moveTo>
                    <a:pt x="46113" y="0"/>
                  </a:moveTo>
                  <a:lnTo>
                    <a:pt x="1368860" y="0"/>
                  </a:lnTo>
                  <a:cubicBezTo>
                    <a:pt x="1394328" y="0"/>
                    <a:pt x="1414973" y="20646"/>
                    <a:pt x="1414973" y="46113"/>
                  </a:cubicBezTo>
                  <a:lnTo>
                    <a:pt x="1414973" y="195498"/>
                  </a:lnTo>
                  <a:cubicBezTo>
                    <a:pt x="1414973" y="220965"/>
                    <a:pt x="1394328" y="241611"/>
                    <a:pt x="1368860" y="241611"/>
                  </a:cubicBezTo>
                  <a:lnTo>
                    <a:pt x="46113" y="241611"/>
                  </a:lnTo>
                  <a:cubicBezTo>
                    <a:pt x="20646" y="241611"/>
                    <a:pt x="0" y="220965"/>
                    <a:pt x="0" y="195498"/>
                  </a:cubicBezTo>
                  <a:lnTo>
                    <a:pt x="0" y="46113"/>
                  </a:lnTo>
                  <a:cubicBezTo>
                    <a:pt x="0" y="20646"/>
                    <a:pt x="20646" y="0"/>
                    <a:pt x="4611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1414973" cy="3082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180"/>
                </a:lnSpc>
                <a:spcBef>
                  <a:spcPct val="0"/>
                </a:spcBef>
              </a:pPr>
              <a:r>
                <a:rPr lang="en-US" sz="3700" b="1" dirty="0" err="1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Giảm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lỗi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và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xử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lý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quá</a:t>
              </a:r>
              <a:r>
                <a:rPr lang="en-US" sz="3700" b="1" u="none" dirty="0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 </a:t>
              </a:r>
              <a:r>
                <a:rPr lang="en-US" sz="3700" b="1" u="none" dirty="0" err="1">
                  <a:solidFill>
                    <a:srgbClr val="FFFFFA"/>
                  </a:solidFill>
                  <a:latin typeface="Faustina Bold"/>
                  <a:ea typeface="Faustina Bold"/>
                  <a:cs typeface="Times New Roman" panose="02020603050405020304" pitchFamily="18" charset="0"/>
                  <a:sym typeface="Faustina Bold"/>
                </a:rPr>
                <a:t>mức</a:t>
              </a:r>
              <a:endParaRPr lang="en-US" sz="3700" b="1" u="none" dirty="0">
                <a:solidFill>
                  <a:srgbClr val="FFFFFA"/>
                </a:solidFill>
                <a:latin typeface="Faustina Bold"/>
                <a:ea typeface="Faustina Bold"/>
                <a:cs typeface="Times New Roman" panose="02020603050405020304" pitchFamily="18" charset="0"/>
                <a:sym typeface="Faustina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576016" y="8223565"/>
            <a:ext cx="5133838" cy="917366"/>
            <a:chOff x="0" y="0"/>
            <a:chExt cx="1352122" cy="24161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52122" cy="241611"/>
            </a:xfrm>
            <a:custGeom>
              <a:avLst/>
              <a:gdLst/>
              <a:ahLst/>
              <a:cxnLst/>
              <a:rect l="l" t="t" r="r" b="b"/>
              <a:pathLst>
                <a:path w="1352122" h="241611">
                  <a:moveTo>
                    <a:pt x="48257" y="0"/>
                  </a:moveTo>
                  <a:lnTo>
                    <a:pt x="1303865" y="0"/>
                  </a:lnTo>
                  <a:cubicBezTo>
                    <a:pt x="1330517" y="0"/>
                    <a:pt x="1352122" y="21605"/>
                    <a:pt x="1352122" y="48257"/>
                  </a:cubicBezTo>
                  <a:lnTo>
                    <a:pt x="1352122" y="193354"/>
                  </a:lnTo>
                  <a:cubicBezTo>
                    <a:pt x="1352122" y="220006"/>
                    <a:pt x="1330517" y="241611"/>
                    <a:pt x="1303865" y="241611"/>
                  </a:cubicBezTo>
                  <a:lnTo>
                    <a:pt x="48257" y="241611"/>
                  </a:lnTo>
                  <a:cubicBezTo>
                    <a:pt x="21605" y="241611"/>
                    <a:pt x="0" y="220006"/>
                    <a:pt x="0" y="193354"/>
                  </a:cubicBezTo>
                  <a:lnTo>
                    <a:pt x="0" y="48257"/>
                  </a:lnTo>
                  <a:cubicBezTo>
                    <a:pt x="0" y="21605"/>
                    <a:pt x="21605" y="0"/>
                    <a:pt x="4825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1352122" cy="3082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80"/>
                </a:lnSpc>
              </a:pPr>
              <a:r>
                <a:rPr lang="en-US" sz="3700" b="1">
                  <a:solidFill>
                    <a:srgbClr val="FFFFFA"/>
                  </a:solidFill>
                  <a:latin typeface="Faustina Bold"/>
                  <a:ea typeface="Faustina Bold"/>
                  <a:cs typeface="Faustina Bold"/>
                  <a:sym typeface="Faustina Bold"/>
                </a:rPr>
                <a:t>Ứng dụng công nghệ: 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779998" y="2569575"/>
            <a:ext cx="4139346" cy="7717425"/>
          </a:xfrm>
          <a:custGeom>
            <a:avLst/>
            <a:gdLst/>
            <a:ahLst/>
            <a:cxnLst/>
            <a:rect l="l" t="t" r="r" b="b"/>
            <a:pathLst>
              <a:path w="4139346" h="7717425">
                <a:moveTo>
                  <a:pt x="0" y="0"/>
                </a:moveTo>
                <a:lnTo>
                  <a:pt x="4139346" y="0"/>
                </a:lnTo>
                <a:lnTo>
                  <a:pt x="4139346" y="7717425"/>
                </a:lnTo>
                <a:lnTo>
                  <a:pt x="0" y="77174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5" name="TextBox 15"/>
          <p:cNvSpPr txBox="1"/>
          <p:nvPr/>
        </p:nvSpPr>
        <p:spPr>
          <a:xfrm>
            <a:off x="601187" y="201767"/>
            <a:ext cx="4496970" cy="2492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774"/>
              </a:lnSpc>
            </a:pPr>
            <a:r>
              <a:rPr lang="en-US" sz="8499" dirty="0" err="1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Đề</a:t>
            </a:r>
            <a:r>
              <a:rPr lang="en-US" sz="8499" dirty="0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 </a:t>
            </a:r>
            <a:r>
              <a:rPr lang="en-US" sz="8499" dirty="0" err="1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xuất</a:t>
            </a:r>
            <a:r>
              <a:rPr lang="en-US" sz="8499" dirty="0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 </a:t>
            </a:r>
            <a:r>
              <a:rPr lang="en-US" sz="8499" dirty="0" err="1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cải</a:t>
            </a:r>
            <a:r>
              <a:rPr lang="en-US" sz="8499" dirty="0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 </a:t>
            </a:r>
            <a:r>
              <a:rPr lang="en-US" sz="8499" dirty="0" err="1">
                <a:solidFill>
                  <a:srgbClr val="000000"/>
                </a:solidFill>
                <a:latin typeface="Times New Roman" panose="02020603050405020304" pitchFamily="18" charset="0"/>
                <a:ea typeface="Faustina"/>
                <a:cs typeface="Times New Roman" panose="02020603050405020304" pitchFamily="18" charset="0"/>
                <a:sym typeface="Faustina"/>
              </a:rPr>
              <a:t>tiến</a:t>
            </a:r>
            <a:endParaRPr lang="en-US" sz="8499" dirty="0">
              <a:solidFill>
                <a:srgbClr val="000000"/>
              </a:solidFill>
              <a:latin typeface="Times New Roman" panose="02020603050405020304" pitchFamily="18" charset="0"/>
              <a:ea typeface="Faustina"/>
              <a:cs typeface="Times New Roman" panose="02020603050405020304" pitchFamily="18" charset="0"/>
              <a:sym typeface="Faustina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191123" y="1424777"/>
            <a:ext cx="6603776" cy="247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Sử dụng hệ thống đặt lịch bảo</a:t>
            </a:r>
            <a:r>
              <a:rPr lang="en-US" sz="2799" u="none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trì trực tuyến để sắp xếp lịch làm việc của kỹ thuật viên hiệu quả hơn, giảm thiểu tình trạng trùng lịch hoặc thiếu nhân sự.</a:t>
            </a:r>
          </a:p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endParaRPr lang="en-US" sz="2799" u="none">
              <a:solidFill>
                <a:srgbClr val="000000"/>
              </a:solidFill>
              <a:latin typeface="Times New Roman" panose="02020603050405020304" pitchFamily="18" charset="0"/>
              <a:ea typeface="Asap"/>
              <a:cs typeface="Times New Roman" panose="02020603050405020304" pitchFamily="18" charset="0"/>
              <a:sym typeface="Asap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1191123" y="3758257"/>
            <a:ext cx="6853159" cy="197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Bố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trí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kho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phụ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tùng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gần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khu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vực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bảo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trì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và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cải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thiện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quy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trình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logistics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nội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bộ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để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giảm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thời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gian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di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chuyển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không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cần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thiết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.</a:t>
            </a:r>
          </a:p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endParaRPr lang="en-US" sz="2799" u="none" dirty="0">
              <a:solidFill>
                <a:srgbClr val="000000"/>
              </a:solidFill>
              <a:latin typeface="Times New Roman" panose="02020603050405020304" pitchFamily="18" charset="0"/>
              <a:ea typeface="Asap"/>
              <a:cs typeface="Times New Roman" panose="02020603050405020304" pitchFamily="18" charset="0"/>
              <a:sym typeface="Asap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206334" y="5949693"/>
            <a:ext cx="6588565" cy="1959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Tăng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cường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đào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tạo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kỹ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thuật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viên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để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đánh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giá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chính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xác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tình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trạng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sản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phẩm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,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đồng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thời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áp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dụng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các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tiêu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chuẩn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kiểm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tra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thống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nhất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.</a:t>
            </a:r>
          </a:p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endParaRPr lang="en-US" sz="2799" u="none" dirty="0">
              <a:solidFill>
                <a:srgbClr val="000000"/>
              </a:solidFill>
              <a:latin typeface="Times New Roman" panose="02020603050405020304" pitchFamily="18" charset="0"/>
              <a:ea typeface="Asap"/>
              <a:cs typeface="Times New Roman" panose="02020603050405020304" pitchFamily="18" charset="0"/>
              <a:sym typeface="Asap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1191123" y="8288017"/>
            <a:ext cx="6853159" cy="148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Triển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khai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hệ</a:t>
            </a:r>
            <a:r>
              <a:rPr lang="en-US" sz="2799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hống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quản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lý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yêu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cầu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bảo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trì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tự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động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để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tăng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tốc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độ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xử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lý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và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cải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thiện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sự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đồng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bộ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giữa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các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bộ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 </a:t>
            </a:r>
            <a:r>
              <a:rPr lang="en-US" sz="2799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phận</a:t>
            </a:r>
            <a:r>
              <a:rPr lang="en-US" sz="2799" u="none" dirty="0">
                <a:solidFill>
                  <a:srgbClr val="000000"/>
                </a:solidFill>
                <a:latin typeface="Times New Roman" panose="02020603050405020304" pitchFamily="18" charset="0"/>
                <a:ea typeface="Asap"/>
                <a:cs typeface="Times New Roman" panose="02020603050405020304" pitchFamily="18" charset="0"/>
                <a:sym typeface="Asap"/>
              </a:rPr>
              <a:t>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0703" y="2427170"/>
            <a:ext cx="14586846" cy="7593827"/>
          </a:xfrm>
          <a:custGeom>
            <a:avLst/>
            <a:gdLst/>
            <a:ahLst/>
            <a:cxnLst/>
            <a:rect l="l" t="t" r="r" b="b"/>
            <a:pathLst>
              <a:path w="14586846" h="7593827">
                <a:moveTo>
                  <a:pt x="0" y="0"/>
                </a:moveTo>
                <a:lnTo>
                  <a:pt x="14586845" y="0"/>
                </a:lnTo>
                <a:lnTo>
                  <a:pt x="14586845" y="7593827"/>
                </a:lnTo>
                <a:lnTo>
                  <a:pt x="0" y="75938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0" y="820620"/>
            <a:ext cx="8098930" cy="1606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100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</a:t>
            </a:r>
            <a:r>
              <a:rPr lang="en-US" sz="5100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5100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tích</a:t>
            </a:r>
            <a:r>
              <a:rPr lang="en-US" sz="5100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5100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định</a:t>
            </a:r>
            <a:r>
              <a:rPr lang="en-US" sz="5100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5100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lượng</a:t>
            </a:r>
            <a:endParaRPr lang="en-US" sz="5100" b="1" dirty="0">
              <a:solidFill>
                <a:srgbClr val="000000"/>
              </a:solidFill>
              <a:latin typeface="DejaVu Serif Bold"/>
              <a:ea typeface="DejaVu Serif Bold"/>
              <a:cs typeface="DejaVu Serif Bold"/>
              <a:sym typeface="DejaVu Serif Bold"/>
            </a:endParaRPr>
          </a:p>
          <a:p>
            <a:pPr algn="l">
              <a:lnSpc>
                <a:spcPts val="5600"/>
              </a:lnSpc>
            </a:pPr>
            <a:r>
              <a:rPr lang="en-US" sz="4000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Thời</a:t>
            </a:r>
            <a:r>
              <a:rPr lang="en-US" sz="4000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gian</a:t>
            </a:r>
            <a:endParaRPr lang="en-US" sz="4000" b="1" dirty="0">
              <a:solidFill>
                <a:srgbClr val="000000"/>
              </a:solidFill>
              <a:latin typeface="DejaVu Serif Bold"/>
              <a:ea typeface="DejaVu Serif Bold"/>
              <a:cs typeface="DejaVu Serif Bold"/>
              <a:sym typeface="DejaVu Serif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437920" y="4969860"/>
            <a:ext cx="442745" cy="383458"/>
            <a:chOff x="0" y="0"/>
            <a:chExt cx="6202680" cy="5372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02680" cy="5372100"/>
            </a:xfrm>
            <a:custGeom>
              <a:avLst/>
              <a:gdLst/>
              <a:ahLst/>
              <a:cxnLst/>
              <a:rect l="l" t="t" r="r" b="b"/>
              <a:pathLst>
                <a:path w="6202680" h="537210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A066CB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4" name="Group 4"/>
          <p:cNvGrpSpPr/>
          <p:nvPr/>
        </p:nvGrpSpPr>
        <p:grpSpPr>
          <a:xfrm rot="-10800000">
            <a:off x="7026254" y="4969860"/>
            <a:ext cx="442745" cy="383458"/>
            <a:chOff x="0" y="0"/>
            <a:chExt cx="6202680" cy="5372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202680" cy="5372100"/>
            </a:xfrm>
            <a:custGeom>
              <a:avLst/>
              <a:gdLst/>
              <a:ahLst/>
              <a:cxnLst/>
              <a:rect l="l" t="t" r="r" b="b"/>
              <a:pathLst>
                <a:path w="6202680" h="537210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A066CB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6" name="Group 6"/>
          <p:cNvGrpSpPr/>
          <p:nvPr/>
        </p:nvGrpSpPr>
        <p:grpSpPr>
          <a:xfrm rot="-10800000">
            <a:off x="12614588" y="4969860"/>
            <a:ext cx="442745" cy="383458"/>
            <a:chOff x="0" y="0"/>
            <a:chExt cx="6202680" cy="5372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02680" cy="5372100"/>
            </a:xfrm>
            <a:custGeom>
              <a:avLst/>
              <a:gdLst/>
              <a:ahLst/>
              <a:cxnLst/>
              <a:rect l="l" t="t" r="r" b="b"/>
              <a:pathLst>
                <a:path w="6202680" h="537210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A066CB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AutoShape 8"/>
          <p:cNvSpPr/>
          <p:nvPr/>
        </p:nvSpPr>
        <p:spPr>
          <a:xfrm>
            <a:off x="13447858" y="5161589"/>
            <a:ext cx="3554350" cy="0"/>
          </a:xfrm>
          <a:prstGeom prst="line">
            <a:avLst/>
          </a:prstGeom>
          <a:ln w="76200" cap="rnd">
            <a:solidFill>
              <a:srgbClr val="86C7ED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9" name="AutoShape 9"/>
          <p:cNvSpPr/>
          <p:nvPr/>
        </p:nvSpPr>
        <p:spPr>
          <a:xfrm>
            <a:off x="2343610" y="5161589"/>
            <a:ext cx="3488954" cy="0"/>
          </a:xfrm>
          <a:prstGeom prst="line">
            <a:avLst/>
          </a:prstGeom>
          <a:ln w="76200" cap="rnd">
            <a:solidFill>
              <a:srgbClr val="86C7ED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10" name="Freeform 10"/>
          <p:cNvSpPr/>
          <p:nvPr/>
        </p:nvSpPr>
        <p:spPr>
          <a:xfrm>
            <a:off x="451145" y="1558092"/>
            <a:ext cx="748312" cy="518716"/>
          </a:xfrm>
          <a:custGeom>
            <a:avLst/>
            <a:gdLst/>
            <a:ahLst/>
            <a:cxnLst/>
            <a:rect l="l" t="t" r="r" b="b"/>
            <a:pathLst>
              <a:path w="748312" h="518716">
                <a:moveTo>
                  <a:pt x="0" y="0"/>
                </a:moveTo>
                <a:lnTo>
                  <a:pt x="748312" y="0"/>
                </a:lnTo>
                <a:lnTo>
                  <a:pt x="748312" y="518716"/>
                </a:lnTo>
                <a:lnTo>
                  <a:pt x="0" y="5187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1" name="TextBox 11"/>
          <p:cNvSpPr txBox="1"/>
          <p:nvPr/>
        </p:nvSpPr>
        <p:spPr>
          <a:xfrm>
            <a:off x="1437920" y="876300"/>
            <a:ext cx="9977197" cy="1424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  <a:spcBef>
                <a:spcPct val="0"/>
              </a:spcBef>
            </a:pPr>
            <a:r>
              <a:rPr lang="en-US" sz="8400" b="1" spc="-168" dirty="0" err="1">
                <a:solidFill>
                  <a:srgbClr val="1836B2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Giới</a:t>
            </a:r>
            <a:r>
              <a:rPr lang="en-US" sz="8400" b="1" spc="-168" dirty="0">
                <a:solidFill>
                  <a:srgbClr val="1836B2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 </a:t>
            </a:r>
            <a:r>
              <a:rPr lang="en-US" sz="8400" b="1" spc="-168" dirty="0" err="1">
                <a:solidFill>
                  <a:srgbClr val="1836B2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thiệu</a:t>
            </a:r>
            <a:r>
              <a:rPr lang="en-US" sz="8400" b="1" spc="-168" dirty="0">
                <a:solidFill>
                  <a:srgbClr val="1836B2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 </a:t>
            </a:r>
            <a:r>
              <a:rPr lang="en-US" sz="8400" b="1" spc="-168" dirty="0" err="1">
                <a:solidFill>
                  <a:srgbClr val="1836B2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công</a:t>
            </a:r>
            <a:r>
              <a:rPr lang="en-US" sz="8400" b="1" spc="-168" dirty="0">
                <a:solidFill>
                  <a:srgbClr val="1836B2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 ty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37920" y="2711186"/>
            <a:ext cx="9977197" cy="1047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Quá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trình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thành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lập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công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ty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là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một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cách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hữu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ích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để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</a:p>
          <a:p>
            <a:pPr algn="l">
              <a:lnSpc>
                <a:spcPts val="4200"/>
              </a:lnSpc>
            </a:pP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hình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dung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câu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chuyện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hình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thành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công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ty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của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3000" spc="15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bạn</a:t>
            </a:r>
            <a:r>
              <a:rPr lang="en-US" sz="3000" spc="15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37920" y="5827291"/>
            <a:ext cx="3912630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 spc="-139" dirty="0">
                <a:solidFill>
                  <a:srgbClr val="1836B2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2019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26632" y="7153275"/>
            <a:ext cx="6531150" cy="2883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9"/>
              </a:lnSpc>
            </a:pP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Từ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khi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ra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mắt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vào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năm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2019, MFast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đã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đạt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được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nhiều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thành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tựu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đáng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ghi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nhận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trong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lĩnh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vực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công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nghệ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tài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chính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và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phân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phối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sản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phẩm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.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Nền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tảng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đã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thu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hút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hơn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300.000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cộng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tác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viên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,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thực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hiện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hàng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triệu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lượt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giao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dịch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trên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toàn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quốc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866549" y="5827291"/>
            <a:ext cx="3912630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 spc="-139" dirty="0">
                <a:solidFill>
                  <a:srgbClr val="1836B2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2021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866549" y="7153275"/>
            <a:ext cx="4536087" cy="1407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9"/>
              </a:lnSpc>
            </a:pP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MFast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được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vinh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danh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trong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top 10 “Startup Việt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nổi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bật.do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VnExpress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tổ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chức</a:t>
            </a:r>
            <a:endParaRPr lang="en-US" sz="2700" spc="13" dirty="0">
              <a:solidFill>
                <a:srgbClr val="000000"/>
              </a:solidFill>
              <a:latin typeface="Times New Roman" panose="02020603050405020304" pitchFamily="18" charset="0"/>
              <a:ea typeface="Muli Light"/>
              <a:cs typeface="Times New Roman" panose="02020603050405020304" pitchFamily="18" charset="0"/>
              <a:sym typeface="Muli Ligh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4295177" y="5827291"/>
            <a:ext cx="3912630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 spc="-139" dirty="0">
                <a:solidFill>
                  <a:srgbClr val="1836B2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2023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921021" y="7153275"/>
            <a:ext cx="3912630" cy="2395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9"/>
              </a:lnSpc>
            </a:pP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công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ty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gọi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vốn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thành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công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từ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các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quỹ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đầu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tư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quốc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tế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như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Wavemaker Partners, Do Ventures </a:t>
            </a:r>
            <a:r>
              <a:rPr lang="en-US" sz="2700" spc="13" dirty="0" err="1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và</a:t>
            </a:r>
            <a:r>
              <a:rPr lang="en-US" sz="2700" spc="13" dirty="0">
                <a:solidFill>
                  <a:srgbClr val="000000"/>
                </a:solidFill>
                <a:latin typeface="Times New Roman" panose="02020603050405020304" pitchFamily="18" charset="0"/>
                <a:ea typeface="Muli Light"/>
                <a:cs typeface="Times New Roman" panose="02020603050405020304" pitchFamily="18" charset="0"/>
                <a:sym typeface="Muli Light"/>
              </a:rPr>
              <a:t> JAFCO Asia.</a:t>
            </a:r>
          </a:p>
        </p:txBody>
      </p:sp>
      <p:sp>
        <p:nvSpPr>
          <p:cNvPr id="19" name="AutoShape 19"/>
          <p:cNvSpPr/>
          <p:nvPr/>
        </p:nvSpPr>
        <p:spPr>
          <a:xfrm>
            <a:off x="7860768" y="5181600"/>
            <a:ext cx="3554350" cy="0"/>
          </a:xfrm>
          <a:prstGeom prst="line">
            <a:avLst/>
          </a:prstGeom>
          <a:ln w="76200" cap="rnd">
            <a:solidFill>
              <a:srgbClr val="86C7ED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20" name="TextBox 2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94148" y="396328"/>
            <a:ext cx="12893852" cy="8719468"/>
          </a:xfrm>
          <a:custGeom>
            <a:avLst/>
            <a:gdLst/>
            <a:ahLst/>
            <a:cxnLst/>
            <a:rect l="l" t="t" r="r" b="b"/>
            <a:pathLst>
              <a:path w="12893852" h="8719468">
                <a:moveTo>
                  <a:pt x="0" y="0"/>
                </a:moveTo>
                <a:lnTo>
                  <a:pt x="12893852" y="0"/>
                </a:lnTo>
                <a:lnTo>
                  <a:pt x="12893852" y="8719468"/>
                </a:lnTo>
                <a:lnTo>
                  <a:pt x="0" y="8719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5799951" y="838571"/>
            <a:ext cx="11743313" cy="8453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Chuyển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đổi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thời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gian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sang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đơn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vị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</a:t>
            </a: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Tiến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hành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kiểm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tình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trạng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 30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phút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= 30/1440 = 0,02083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Đưa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ra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đánh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giá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hư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hỏng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 15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phút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= 15/1440 = 0,01042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Tư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vấn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chi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phí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sửa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chữa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 15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phút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= 15/1440 = 0,01042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Tiến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hành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sửa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chữa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 4320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phút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= 4320/1440 = 3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Bàn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giao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sản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phẩm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 90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phút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= 90/1440 = 0,0625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Thời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gian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chu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kỳ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trung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bình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</a:t>
            </a: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0,02083 + 0,01042 + 0,01042 + 0,8 × (3 + 0,0625) + 0,2 × 0 = 2,49167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Thời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gian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xử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lý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của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quy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trình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</a:t>
            </a: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0,02083 + 0,01042 + 0,01042 + 0,8 × (3 + 0,0625) + 0,2 × 0 = 2,49167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ngày</a:t>
            </a: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Hiệu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suất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thời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gian</a:t>
            </a:r>
            <a:r>
              <a:rPr lang="en-US" sz="2636" dirty="0">
                <a:solidFill>
                  <a:srgbClr val="00B05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:</a:t>
            </a:r>
          </a:p>
          <a:p>
            <a:pPr algn="l">
              <a:lnSpc>
                <a:spcPct val="150000"/>
              </a:lnSpc>
            </a:pP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Hiệu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suất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thời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gian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=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Thời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gian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chu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kỳ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trung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bình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/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Thời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gian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xử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2636" dirty="0" err="1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lý</a:t>
            </a:r>
            <a:r>
              <a:rPr lang="en-US" sz="2636" dirty="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 × 100% = (2,49167 / 2,49167 )× 100% = 100%</a:t>
            </a:r>
          </a:p>
          <a:p>
            <a:pPr algn="l">
              <a:lnSpc>
                <a:spcPct val="150000"/>
              </a:lnSpc>
            </a:pPr>
            <a:endParaRPr lang="en-US" sz="2636" dirty="0">
              <a:solidFill>
                <a:srgbClr val="FFFFFF"/>
              </a:solidFill>
              <a:latin typeface="Noto Serif Display"/>
              <a:ea typeface="Noto Serif Display"/>
              <a:cs typeface="Noto Serif Display"/>
              <a:sym typeface="Noto Serif Display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92130" y="721331"/>
            <a:ext cx="4826817" cy="839446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69520" y="375744"/>
            <a:ext cx="4231327" cy="8882556"/>
          </a:xfrm>
          <a:custGeom>
            <a:avLst/>
            <a:gdLst/>
            <a:ahLst/>
            <a:cxnLst/>
            <a:rect l="l" t="t" r="r" b="b"/>
            <a:pathLst>
              <a:path w="4231327" h="8882556">
                <a:moveTo>
                  <a:pt x="0" y="0"/>
                </a:moveTo>
                <a:lnTo>
                  <a:pt x="4231327" y="0"/>
                </a:lnTo>
                <a:lnTo>
                  <a:pt x="4231327" y="8882556"/>
                </a:lnTo>
                <a:lnTo>
                  <a:pt x="0" y="8882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1856762" y="4487791"/>
            <a:ext cx="16431238" cy="5509548"/>
            <a:chOff x="0" y="0"/>
            <a:chExt cx="216379688" cy="59553104"/>
          </a:xfrm>
        </p:grpSpPr>
        <p:sp>
          <p:nvSpPr>
            <p:cNvPr id="4" name="Freeform 4"/>
            <p:cNvSpPr/>
            <p:nvPr/>
          </p:nvSpPr>
          <p:spPr>
            <a:xfrm>
              <a:off x="72390" y="72390"/>
              <a:ext cx="216234903" cy="59408327"/>
            </a:xfrm>
            <a:custGeom>
              <a:avLst/>
              <a:gdLst/>
              <a:ahLst/>
              <a:cxnLst/>
              <a:rect l="l" t="t" r="r" b="b"/>
              <a:pathLst>
                <a:path w="216234903" h="59408327">
                  <a:moveTo>
                    <a:pt x="0" y="0"/>
                  </a:moveTo>
                  <a:lnTo>
                    <a:pt x="216234903" y="0"/>
                  </a:lnTo>
                  <a:lnTo>
                    <a:pt x="216234903" y="59408327"/>
                  </a:lnTo>
                  <a:lnTo>
                    <a:pt x="0" y="594083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Freeform 5"/>
            <p:cNvSpPr/>
            <p:nvPr/>
          </p:nvSpPr>
          <p:spPr>
            <a:xfrm>
              <a:off x="0" y="0"/>
              <a:ext cx="216379698" cy="59553103"/>
            </a:xfrm>
            <a:custGeom>
              <a:avLst/>
              <a:gdLst/>
              <a:ahLst/>
              <a:cxnLst/>
              <a:rect l="l" t="t" r="r" b="b"/>
              <a:pathLst>
                <a:path w="216379698" h="59553103">
                  <a:moveTo>
                    <a:pt x="216234913" y="59408324"/>
                  </a:moveTo>
                  <a:lnTo>
                    <a:pt x="216379698" y="59408324"/>
                  </a:lnTo>
                  <a:lnTo>
                    <a:pt x="216379698" y="59553103"/>
                  </a:lnTo>
                  <a:lnTo>
                    <a:pt x="216234913" y="59553103"/>
                  </a:lnTo>
                  <a:lnTo>
                    <a:pt x="216234913" y="5940832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59408324"/>
                  </a:lnTo>
                  <a:lnTo>
                    <a:pt x="0" y="59408324"/>
                  </a:lnTo>
                  <a:lnTo>
                    <a:pt x="0" y="144780"/>
                  </a:lnTo>
                  <a:close/>
                  <a:moveTo>
                    <a:pt x="0" y="59408324"/>
                  </a:moveTo>
                  <a:lnTo>
                    <a:pt x="144780" y="59408324"/>
                  </a:lnTo>
                  <a:lnTo>
                    <a:pt x="144780" y="59553103"/>
                  </a:lnTo>
                  <a:lnTo>
                    <a:pt x="0" y="59553103"/>
                  </a:lnTo>
                  <a:lnTo>
                    <a:pt x="0" y="59408324"/>
                  </a:lnTo>
                  <a:close/>
                  <a:moveTo>
                    <a:pt x="216234913" y="144780"/>
                  </a:moveTo>
                  <a:lnTo>
                    <a:pt x="216379698" y="144780"/>
                  </a:lnTo>
                  <a:lnTo>
                    <a:pt x="216379698" y="59408324"/>
                  </a:lnTo>
                  <a:lnTo>
                    <a:pt x="216234913" y="59408324"/>
                  </a:lnTo>
                  <a:lnTo>
                    <a:pt x="216234913" y="144780"/>
                  </a:lnTo>
                  <a:close/>
                  <a:moveTo>
                    <a:pt x="144780" y="59408324"/>
                  </a:moveTo>
                  <a:lnTo>
                    <a:pt x="216234913" y="59408324"/>
                  </a:lnTo>
                  <a:lnTo>
                    <a:pt x="216234913" y="59553103"/>
                  </a:lnTo>
                  <a:lnTo>
                    <a:pt x="144780" y="59553103"/>
                  </a:lnTo>
                  <a:lnTo>
                    <a:pt x="144780" y="59408324"/>
                  </a:lnTo>
                  <a:close/>
                  <a:moveTo>
                    <a:pt x="216234913" y="0"/>
                  </a:moveTo>
                  <a:lnTo>
                    <a:pt x="216379698" y="0"/>
                  </a:lnTo>
                  <a:lnTo>
                    <a:pt x="216379698" y="144780"/>
                  </a:lnTo>
                  <a:lnTo>
                    <a:pt x="216234913" y="144780"/>
                  </a:lnTo>
                  <a:lnTo>
                    <a:pt x="2162349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16234913" y="0"/>
                  </a:lnTo>
                  <a:lnTo>
                    <a:pt x="2162349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377494" cy="10287000"/>
            <a:chOff x="0" y="0"/>
            <a:chExt cx="8503326" cy="13716000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3503" r="3503"/>
            <a:stretch>
              <a:fillRect/>
            </a:stretch>
          </p:blipFill>
          <p:spPr>
            <a:xfrm>
              <a:off x="0" y="0"/>
              <a:ext cx="8503326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7265068" y="1986577"/>
            <a:ext cx="6037677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Kết</a:t>
            </a:r>
            <a:r>
              <a:rPr lang="en-US" sz="8000" u="none" dirty="0">
                <a:solidFill>
                  <a:srgbClr val="000000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8000" u="none" dirty="0" err="1">
                <a:solidFill>
                  <a:srgbClr val="000000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luận</a:t>
            </a:r>
            <a:endParaRPr lang="en-US" sz="8000" u="none" dirty="0">
              <a:solidFill>
                <a:srgbClr val="000000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sp>
        <p:nvSpPr>
          <p:cNvPr id="9" name="AutoShape 9"/>
          <p:cNvSpPr/>
          <p:nvPr/>
        </p:nvSpPr>
        <p:spPr>
          <a:xfrm rot="-5400000">
            <a:off x="78651" y="5133975"/>
            <a:ext cx="12616736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49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15192" y="4702152"/>
            <a:ext cx="11772808" cy="3415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548"/>
              </a:lnSpc>
              <a:spcBef>
                <a:spcPct val="0"/>
              </a:spcBef>
            </a:pP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Thông qua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quá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khảo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sát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phân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tích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mô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hình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hóa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mua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tại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MFast,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nhóm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đã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có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cái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nhìn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tổng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quan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sâu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sắc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hơn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về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cách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thức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tổ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chức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vận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một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doanh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nghiệp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thương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mại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điện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tử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hoạt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động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trên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nền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tảng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số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 Quy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mua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bán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tại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MFast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xây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dựng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một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cách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linh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hoạt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tối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ưu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với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sự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kết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hợp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chặt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chẽ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giữa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yếu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tố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công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nghệ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24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con </a:t>
            </a:r>
            <a:r>
              <a:rPr lang="en-US" sz="324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người</a:t>
            </a:r>
            <a:endParaRPr lang="en-US" sz="3249" dirty="0">
              <a:solidFill>
                <a:srgbClr val="000000"/>
              </a:solidFill>
              <a:latin typeface="Times New Roman" panose="02020603050405020304" pitchFamily="18" charset="0"/>
              <a:ea typeface="Noto Serif Display"/>
              <a:cs typeface="Times New Roman" panose="02020603050405020304" pitchFamily="18" charset="0"/>
              <a:sym typeface="Noto Serif Displ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9880605" y="6759588"/>
            <a:ext cx="8610163" cy="0"/>
          </a:xfrm>
          <a:prstGeom prst="line">
            <a:avLst/>
          </a:prstGeom>
          <a:ln w="28575" cap="rnd">
            <a:solidFill>
              <a:srgbClr val="86C7E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3" name="Freeform 3"/>
          <p:cNvSpPr/>
          <p:nvPr/>
        </p:nvSpPr>
        <p:spPr>
          <a:xfrm>
            <a:off x="213757" y="1584219"/>
            <a:ext cx="9037621" cy="7118561"/>
          </a:xfrm>
          <a:custGeom>
            <a:avLst/>
            <a:gdLst/>
            <a:ahLst/>
            <a:cxnLst/>
            <a:rect l="l" t="t" r="r" b="b"/>
            <a:pathLst>
              <a:path w="9037621" h="7118561">
                <a:moveTo>
                  <a:pt x="0" y="0"/>
                </a:moveTo>
                <a:lnTo>
                  <a:pt x="9037620" y="0"/>
                </a:lnTo>
                <a:lnTo>
                  <a:pt x="9037620" y="7118562"/>
                </a:lnTo>
                <a:lnTo>
                  <a:pt x="0" y="7118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4" name="TextBox 4"/>
          <p:cNvSpPr txBox="1"/>
          <p:nvPr/>
        </p:nvSpPr>
        <p:spPr>
          <a:xfrm>
            <a:off x="9524344" y="2737371"/>
            <a:ext cx="5486053" cy="291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8400" b="1" dirty="0" err="1">
                <a:solidFill>
                  <a:srgbClr val="FFFFFF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Hệ</a:t>
            </a:r>
            <a:r>
              <a:rPr lang="en-US" sz="8400" b="1" dirty="0">
                <a:solidFill>
                  <a:srgbClr val="FFFFFF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 </a:t>
            </a:r>
            <a:r>
              <a:rPr lang="en-US" sz="8400" b="1" dirty="0" err="1">
                <a:solidFill>
                  <a:srgbClr val="FFFFFF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thống</a:t>
            </a:r>
            <a:r>
              <a:rPr lang="en-US" sz="8400" b="1" dirty="0">
                <a:solidFill>
                  <a:srgbClr val="FFFFFF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 </a:t>
            </a:r>
            <a:r>
              <a:rPr lang="en-US" sz="8400" b="1" dirty="0" err="1">
                <a:solidFill>
                  <a:srgbClr val="FFFFFF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quy</a:t>
            </a:r>
            <a:r>
              <a:rPr lang="en-US" sz="8400" b="1" dirty="0">
                <a:solidFill>
                  <a:srgbClr val="FFFFFF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 </a:t>
            </a:r>
            <a:r>
              <a:rPr lang="en-US" sz="8400" b="1" dirty="0" err="1">
                <a:solidFill>
                  <a:srgbClr val="FFFFFF"/>
                </a:solidFill>
                <a:latin typeface="Times New Roman" panose="02020603050405020304" pitchFamily="18" charset="0"/>
                <a:ea typeface="Muli Bold"/>
                <a:cs typeface="Times New Roman" panose="02020603050405020304" pitchFamily="18" charset="0"/>
                <a:sym typeface="Muli Bold"/>
              </a:rPr>
              <a:t>trình</a:t>
            </a:r>
            <a:endParaRPr lang="en-US" sz="8400" b="1" dirty="0">
              <a:solidFill>
                <a:srgbClr val="FFFFFF"/>
              </a:solidFill>
              <a:latin typeface="Times New Roman" panose="02020603050405020304" pitchFamily="18" charset="0"/>
              <a:ea typeface="Muli Bold"/>
              <a:cs typeface="Times New Roman" panose="02020603050405020304" pitchFamily="18" charset="0"/>
              <a:sym typeface="Muli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71218" y="3874261"/>
            <a:ext cx="14545564" cy="6412739"/>
          </a:xfrm>
          <a:custGeom>
            <a:avLst/>
            <a:gdLst/>
            <a:ahLst/>
            <a:cxnLst/>
            <a:rect l="l" t="t" r="r" b="b"/>
            <a:pathLst>
              <a:path w="14545564" h="6412739">
                <a:moveTo>
                  <a:pt x="0" y="0"/>
                </a:moveTo>
                <a:lnTo>
                  <a:pt x="14545564" y="0"/>
                </a:lnTo>
                <a:lnTo>
                  <a:pt x="14545564" y="6412739"/>
                </a:lnTo>
                <a:lnTo>
                  <a:pt x="0" y="64127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3" t="-10997" r="-794" b="-246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/>
          <p:cNvSpPr/>
          <p:nvPr/>
        </p:nvSpPr>
        <p:spPr>
          <a:xfrm>
            <a:off x="1325222" y="1452364"/>
            <a:ext cx="16962778" cy="2268093"/>
          </a:xfrm>
          <a:custGeom>
            <a:avLst/>
            <a:gdLst/>
            <a:ahLst/>
            <a:cxnLst/>
            <a:rect l="l" t="t" r="r" b="b"/>
            <a:pathLst>
              <a:path w="16962778" h="2268093">
                <a:moveTo>
                  <a:pt x="0" y="0"/>
                </a:moveTo>
                <a:lnTo>
                  <a:pt x="16962778" y="0"/>
                </a:lnTo>
                <a:lnTo>
                  <a:pt x="16962778" y="2268093"/>
                </a:lnTo>
                <a:lnTo>
                  <a:pt x="0" y="22680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4" name="TextBox 4"/>
          <p:cNvSpPr txBox="1"/>
          <p:nvPr/>
        </p:nvSpPr>
        <p:spPr>
          <a:xfrm>
            <a:off x="-1461642" y="-133350"/>
            <a:ext cx="15313219" cy="1226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Quy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trình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quản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lý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tài</a:t>
            </a:r>
            <a:r>
              <a:rPr lang="en-US" sz="72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 </a:t>
            </a:r>
            <a:r>
              <a:rPr lang="en-US" sz="7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ans Bold"/>
                <a:cs typeface="Times New Roman" panose="02020603050405020304" pitchFamily="18" charset="0"/>
                <a:sym typeface="Noto Sans Bold"/>
              </a:rPr>
              <a:t>chính</a:t>
            </a:r>
            <a:endParaRPr lang="en-US" sz="7200" b="1" dirty="0">
              <a:solidFill>
                <a:srgbClr val="000000"/>
              </a:solidFill>
              <a:latin typeface="Times New Roman" panose="02020603050405020304" pitchFamily="18" charset="0"/>
              <a:ea typeface="Noto Sans Bold"/>
              <a:cs typeface="Times New Roman" panose="02020603050405020304" pitchFamily="18" charset="0"/>
              <a:sym typeface="Noto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3661" y="458456"/>
            <a:ext cx="7201971" cy="90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quy</a:t>
            </a:r>
            <a:r>
              <a:rPr lang="en-US" sz="5199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trình</a:t>
            </a:r>
            <a:endParaRPr lang="en-US" sz="5199" b="1" dirty="0">
              <a:solidFill>
                <a:srgbClr val="000000"/>
              </a:solidFill>
              <a:latin typeface="DejaVu Serif Bold"/>
              <a:ea typeface="DejaVu Serif Bold"/>
              <a:cs typeface="DejaVu Serif Bold"/>
              <a:sym typeface="DejaVu Serif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0" y="2077085"/>
            <a:ext cx="18106629" cy="5488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Các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Tác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nhân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tham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đề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xuất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có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sinh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tiêu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Phòng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tài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chịu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nhiệm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tiếp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định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phê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duyệt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nội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hiện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thanh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toán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Đồng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lưu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trữ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hồ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sơ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nhật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hệ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thống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kế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toán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Ban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giám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đốc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phê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duyệt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cuối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cùng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với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vượt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mức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định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hoặc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có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chất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quan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trọng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bảo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phù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hợp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với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định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hướng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tài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của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công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ty 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Khách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hàng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tham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Trong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này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“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Bộ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phận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đề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xuất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”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đóng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vai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trò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“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nội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” –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họ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người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khởi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xướng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nhu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phục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vụ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bởi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phận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còn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lại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(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tài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ban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giám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đốc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).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3661" y="124460"/>
            <a:ext cx="7201971" cy="90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Phân</a:t>
            </a:r>
            <a:r>
              <a:rPr lang="en-US" sz="5199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tích</a:t>
            </a:r>
            <a:r>
              <a:rPr lang="en-US" sz="5199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quy</a:t>
            </a:r>
            <a:r>
              <a:rPr lang="en-US" sz="5199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</a:t>
            </a:r>
            <a:r>
              <a:rPr lang="en-US" sz="5199" b="1" dirty="0" err="1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trình</a:t>
            </a:r>
            <a:endParaRPr lang="en-US" sz="5199" b="1" dirty="0">
              <a:solidFill>
                <a:srgbClr val="000000"/>
              </a:solidFill>
              <a:latin typeface="DejaVu Serif Bold"/>
              <a:ea typeface="DejaVu Serif Bold"/>
              <a:cs typeface="DejaVu Serif Bold"/>
              <a:sym typeface="DejaVu Serif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0" y="2077085"/>
            <a:ext cx="18106629" cy="6719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Giá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trị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mà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mang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lại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soát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tiêu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hiệu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quả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Kê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khai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–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thẩm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định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–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phê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duyệt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rõ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ràng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trước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Tăng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minh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tuân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thủ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Rõ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vai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trò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lưu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trữ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minh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đáp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ứng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kiểm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toán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pháp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luật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Tối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ưu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hóa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nguồn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tài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Ưu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tiên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cần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thiết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sử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dụng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hợp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Nâng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cao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năng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lực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trị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tài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: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Hệ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thống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hóa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giúp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dòng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tiền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lập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kế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hoạch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tốt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hơn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Những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kết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quả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có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thể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đạt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được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của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quy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trình</a:t>
            </a:r>
            <a:r>
              <a:rPr lang="en-US" sz="3399" b="1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 Bold"/>
                <a:cs typeface="Times New Roman" panose="02020603050405020304" pitchFamily="18" charset="0"/>
                <a:sym typeface="Noto Serif Display Bold"/>
              </a:rPr>
              <a:t>: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Các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khoản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chi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được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phê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duyệt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đúng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quy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trình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Tăng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độ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tin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cậy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minh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tài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chính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Giảm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thiểu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rủi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ro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thất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thoát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ngân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sách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Nâng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cao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tính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tuân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thủ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nội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bộ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và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pháp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lý</a:t>
            </a:r>
            <a:r>
              <a:rPr lang="en-US" sz="3399" dirty="0">
                <a:solidFill>
                  <a:srgbClr val="000000"/>
                </a:solidFill>
                <a:latin typeface="Times New Roman" panose="02020603050405020304" pitchFamily="18" charset="0"/>
                <a:ea typeface="Noto Serif Display"/>
                <a:cs typeface="Times New Roman" panose="02020603050405020304" pitchFamily="18" charset="0"/>
                <a:sym typeface="Noto Serif Display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6410</Words>
  <Application>Microsoft Office PowerPoint</Application>
  <PresentationFormat>Custom</PresentationFormat>
  <Paragraphs>1102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1" baseType="lpstr">
      <vt:lpstr>DejaVu Serif Bold</vt:lpstr>
      <vt:lpstr>Calibri</vt:lpstr>
      <vt:lpstr>Cabin</vt:lpstr>
      <vt:lpstr>Cabin Bold</vt:lpstr>
      <vt:lpstr>DejaVu Serif</vt:lpstr>
      <vt:lpstr>Faustina Bold</vt:lpstr>
      <vt:lpstr>Arial</vt:lpstr>
      <vt:lpstr>Times New Roman</vt:lpstr>
      <vt:lpstr>Noto Serif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Kế hoạch Kinh doanh</dc:title>
  <cp:lastModifiedBy>Trần Văn Hiếu</cp:lastModifiedBy>
  <cp:revision>5</cp:revision>
  <dcterms:created xsi:type="dcterms:W3CDTF">2006-08-16T00:00:00Z</dcterms:created>
  <dcterms:modified xsi:type="dcterms:W3CDTF">2025-08-03T12:17:12Z</dcterms:modified>
  <dc:identifier>DAGu_zAZ4pE</dc:identifier>
</cp:coreProperties>
</file>

<file path=docProps/thumbnail.jpeg>
</file>